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7"/>
  </p:notesMasterIdLst>
  <p:sldIdLst>
    <p:sldId id="256" r:id="rId2"/>
    <p:sldId id="258" r:id="rId3"/>
    <p:sldId id="263" r:id="rId4"/>
    <p:sldId id="264" r:id="rId5"/>
    <p:sldId id="265" r:id="rId6"/>
    <p:sldId id="267" r:id="rId7"/>
    <p:sldId id="277" r:id="rId8"/>
    <p:sldId id="279" r:id="rId9"/>
    <p:sldId id="280" r:id="rId10"/>
    <p:sldId id="281" r:id="rId11"/>
    <p:sldId id="334" r:id="rId12"/>
    <p:sldId id="335" r:id="rId13"/>
    <p:sldId id="285" r:id="rId14"/>
    <p:sldId id="286" r:id="rId15"/>
    <p:sldId id="28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79" r:id="rId55"/>
    <p:sldId id="261" r:id="rId56"/>
    <p:sldId id="262" r:id="rId57"/>
    <p:sldId id="380" r:id="rId58"/>
    <p:sldId id="381" r:id="rId59"/>
    <p:sldId id="382" r:id="rId60"/>
    <p:sldId id="266" r:id="rId61"/>
    <p:sldId id="383" r:id="rId62"/>
    <p:sldId id="268" r:id="rId63"/>
    <p:sldId id="269" r:id="rId64"/>
    <p:sldId id="270" r:id="rId65"/>
    <p:sldId id="289" r:id="rId66"/>
    <p:sldId id="272" r:id="rId67"/>
    <p:sldId id="273" r:id="rId68"/>
    <p:sldId id="274" r:id="rId69"/>
    <p:sldId id="275" r:id="rId70"/>
    <p:sldId id="276" r:id="rId71"/>
    <p:sldId id="291" r:id="rId72"/>
    <p:sldId id="384" r:id="rId73"/>
    <p:sldId id="278" r:id="rId74"/>
    <p:sldId id="385" r:id="rId75"/>
    <p:sldId id="386" r:id="rId76"/>
    <p:sldId id="387" r:id="rId77"/>
    <p:sldId id="282" r:id="rId78"/>
    <p:sldId id="283" r:id="rId79"/>
    <p:sldId id="284" r:id="rId80"/>
    <p:sldId id="388" r:id="rId81"/>
    <p:sldId id="389" r:id="rId82"/>
    <p:sldId id="390" r:id="rId83"/>
    <p:sldId id="257" r:id="rId84"/>
    <p:sldId id="290" r:id="rId85"/>
    <p:sldId id="288" r:id="rId86"/>
    <p:sldId id="292" r:id="rId87"/>
    <p:sldId id="293" r:id="rId88"/>
    <p:sldId id="294" r:id="rId89"/>
    <p:sldId id="295" r:id="rId90"/>
    <p:sldId id="296" r:id="rId91"/>
    <p:sldId id="297" r:id="rId92"/>
    <p:sldId id="298" r:id="rId93"/>
    <p:sldId id="299" r:id="rId94"/>
    <p:sldId id="300" r:id="rId95"/>
    <p:sldId id="301" r:id="rId96"/>
    <p:sldId id="302" r:id="rId97"/>
    <p:sldId id="303" r:id="rId98"/>
    <p:sldId id="304" r:id="rId99"/>
    <p:sldId id="305" r:id="rId100"/>
    <p:sldId id="306" r:id="rId101"/>
    <p:sldId id="307" r:id="rId102"/>
    <p:sldId id="308" r:id="rId103"/>
    <p:sldId id="332" r:id="rId104"/>
    <p:sldId id="309" r:id="rId105"/>
    <p:sldId id="310" r:id="rId106"/>
    <p:sldId id="311" r:id="rId107"/>
    <p:sldId id="312" r:id="rId108"/>
    <p:sldId id="313" r:id="rId109"/>
    <p:sldId id="314" r:id="rId110"/>
    <p:sldId id="315" r:id="rId111"/>
    <p:sldId id="316" r:id="rId112"/>
    <p:sldId id="317" r:id="rId113"/>
    <p:sldId id="318" r:id="rId114"/>
    <p:sldId id="392" r:id="rId115"/>
    <p:sldId id="393" r:id="rId116"/>
    <p:sldId id="394" r:id="rId117"/>
    <p:sldId id="395" r:id="rId118"/>
    <p:sldId id="396" r:id="rId119"/>
    <p:sldId id="397" r:id="rId120"/>
    <p:sldId id="398" r:id="rId121"/>
    <p:sldId id="399" r:id="rId122"/>
    <p:sldId id="400" r:id="rId123"/>
    <p:sldId id="326" r:id="rId124"/>
    <p:sldId id="327" r:id="rId125"/>
    <p:sldId id="328" r:id="rId126"/>
    <p:sldId id="329" r:id="rId127"/>
    <p:sldId id="330" r:id="rId128"/>
    <p:sldId id="331" r:id="rId129"/>
    <p:sldId id="401" r:id="rId130"/>
    <p:sldId id="333" r:id="rId131"/>
    <p:sldId id="402" r:id="rId132"/>
    <p:sldId id="403" r:id="rId133"/>
    <p:sldId id="404" r:id="rId134"/>
    <p:sldId id="337" r:id="rId135"/>
    <p:sldId id="338" r:id="rId136"/>
    <p:sldId id="339" r:id="rId137"/>
    <p:sldId id="340" r:id="rId138"/>
    <p:sldId id="341" r:id="rId139"/>
    <p:sldId id="342" r:id="rId140"/>
    <p:sldId id="343" r:id="rId141"/>
    <p:sldId id="344" r:id="rId142"/>
    <p:sldId id="345" r:id="rId143"/>
    <p:sldId id="346" r:id="rId144"/>
    <p:sldId id="347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  <p:sldId id="415" r:id="rId156"/>
    <p:sldId id="416" r:id="rId157"/>
    <p:sldId id="417" r:id="rId158"/>
    <p:sldId id="418" r:id="rId159"/>
    <p:sldId id="419" r:id="rId160"/>
    <p:sldId id="420" r:id="rId161"/>
    <p:sldId id="421" r:id="rId162"/>
    <p:sldId id="422" r:id="rId163"/>
    <p:sldId id="423" r:id="rId164"/>
    <p:sldId id="424" r:id="rId165"/>
    <p:sldId id="425" r:id="rId166"/>
    <p:sldId id="426" r:id="rId167"/>
    <p:sldId id="427" r:id="rId168"/>
    <p:sldId id="428" r:id="rId169"/>
    <p:sldId id="429" r:id="rId170"/>
    <p:sldId id="430" r:id="rId171"/>
    <p:sldId id="431" r:id="rId172"/>
    <p:sldId id="432" r:id="rId173"/>
    <p:sldId id="336" r:id="rId174"/>
    <p:sldId id="433" r:id="rId175"/>
    <p:sldId id="434" r:id="rId176"/>
    <p:sldId id="435" r:id="rId177"/>
    <p:sldId id="436" r:id="rId178"/>
    <p:sldId id="437" r:id="rId179"/>
    <p:sldId id="438" r:id="rId180"/>
    <p:sldId id="439" r:id="rId181"/>
    <p:sldId id="440" r:id="rId182"/>
    <p:sldId id="441" r:id="rId183"/>
    <p:sldId id="442" r:id="rId184"/>
    <p:sldId id="443" r:id="rId185"/>
    <p:sldId id="444" r:id="rId186"/>
    <p:sldId id="445" r:id="rId187"/>
    <p:sldId id="446" r:id="rId188"/>
    <p:sldId id="447" r:id="rId189"/>
    <p:sldId id="448" r:id="rId190"/>
    <p:sldId id="449" r:id="rId191"/>
    <p:sldId id="450" r:id="rId192"/>
    <p:sldId id="451" r:id="rId193"/>
    <p:sldId id="452" r:id="rId194"/>
    <p:sldId id="453" r:id="rId195"/>
    <p:sldId id="454" r:id="rId196"/>
    <p:sldId id="455" r:id="rId197"/>
    <p:sldId id="456" r:id="rId198"/>
    <p:sldId id="457" r:id="rId199"/>
    <p:sldId id="458" r:id="rId200"/>
    <p:sldId id="459" r:id="rId201"/>
    <p:sldId id="460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69" r:id="rId211"/>
    <p:sldId id="470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79" r:id="rId221"/>
    <p:sldId id="480" r:id="rId222"/>
    <p:sldId id="481" r:id="rId223"/>
    <p:sldId id="482" r:id="rId224"/>
    <p:sldId id="483" r:id="rId225"/>
    <p:sldId id="484" r:id="rId226"/>
    <p:sldId id="485" r:id="rId227"/>
    <p:sldId id="486" r:id="rId228"/>
    <p:sldId id="487" r:id="rId229"/>
    <p:sldId id="488" r:id="rId230"/>
    <p:sldId id="489" r:id="rId231"/>
    <p:sldId id="490" r:id="rId232"/>
    <p:sldId id="491" r:id="rId233"/>
    <p:sldId id="492" r:id="rId234"/>
    <p:sldId id="493" r:id="rId235"/>
    <p:sldId id="494" r:id="rId236"/>
    <p:sldId id="495" r:id="rId237"/>
    <p:sldId id="496" r:id="rId238"/>
    <p:sldId id="497" r:id="rId239"/>
    <p:sldId id="498" r:id="rId240"/>
    <p:sldId id="499" r:id="rId241"/>
    <p:sldId id="500" r:id="rId242"/>
    <p:sldId id="501" r:id="rId243"/>
    <p:sldId id="502" r:id="rId244"/>
    <p:sldId id="503" r:id="rId245"/>
    <p:sldId id="504" r:id="rId246"/>
    <p:sldId id="505" r:id="rId247"/>
    <p:sldId id="506" r:id="rId248"/>
    <p:sldId id="507" r:id="rId249"/>
    <p:sldId id="508" r:id="rId250"/>
    <p:sldId id="509" r:id="rId251"/>
    <p:sldId id="510" r:id="rId252"/>
    <p:sldId id="511" r:id="rId253"/>
    <p:sldId id="512" r:id="rId254"/>
    <p:sldId id="513" r:id="rId255"/>
    <p:sldId id="514" r:id="rId2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/>
    <p:restoredTop sz="94664"/>
  </p:normalViewPr>
  <p:slideViewPr>
    <p:cSldViewPr snapToGrid="0" snapToObjects="1">
      <p:cViewPr varScale="1">
        <p:scale>
          <a:sx n="49" d="100"/>
          <a:sy n="49" d="100"/>
        </p:scale>
        <p:origin x="18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viewProps" Target="view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theme" Target="theme/theme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35A20-32A3-0544-9378-9C3BADFDCDEC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CDE11-6A45-1A43-AEA2-7A830E6BE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1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/>
            <a:fld id="{DB0EE432-61F5-4746-BF13-FBDD05819441}" type="slidenum">
              <a:rPr lang="en-US" sz="1200">
                <a:solidFill>
                  <a:schemeClr val="tx1"/>
                </a:solidFill>
              </a:rPr>
              <a:pPr eaLnBrk="1" hangingPunct="1"/>
              <a:t>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310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A4BBE899-402F-4892-B4CA-BCD7CC987B04}" type="slidenum">
              <a:rPr lang="en-US" sz="1200">
                <a:solidFill>
                  <a:schemeClr val="tx1"/>
                </a:solidFill>
              </a:rPr>
              <a:pPr eaLnBrk="1" hangingPunct="1"/>
              <a:t>56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7465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9908D7F6-9A41-4D98-AF00-9A511F196E36}" type="slidenum">
              <a:rPr lang="en-US" sz="1200">
                <a:solidFill>
                  <a:schemeClr val="tx1"/>
                </a:solidFill>
              </a:rPr>
              <a:pPr eaLnBrk="1" hangingPunct="1"/>
              <a:t>59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8521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595B01A6-5826-41DF-BF9E-D899982DE25C}" type="slidenum">
              <a:rPr lang="en-US" sz="1200">
                <a:solidFill>
                  <a:schemeClr val="tx1"/>
                </a:solidFill>
              </a:rPr>
              <a:pPr eaLnBrk="1" hangingPunct="1"/>
              <a:t>60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4152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C54D531E-0D87-4E87-B589-C70F2EF83530}" type="slidenum">
              <a:rPr lang="en-US" sz="1200">
                <a:solidFill>
                  <a:schemeClr val="tx1"/>
                </a:solidFill>
              </a:rPr>
              <a:pPr eaLnBrk="1" hangingPunct="1"/>
              <a:t>61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675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200A73F0-9708-492E-9F5E-DF62631BF368}" type="slidenum">
              <a:rPr lang="en-US" sz="1200">
                <a:solidFill>
                  <a:schemeClr val="tx1"/>
                </a:solidFill>
              </a:rPr>
              <a:pPr eaLnBrk="1" hangingPunct="1"/>
              <a:t>86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4016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200A73F0-9708-492E-9F5E-DF62631BF368}" type="slidenum">
              <a:rPr lang="en-US" sz="1200">
                <a:solidFill>
                  <a:schemeClr val="tx1"/>
                </a:solidFill>
              </a:rPr>
              <a:pPr eaLnBrk="1" hangingPunct="1"/>
              <a:t>87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563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200A73F0-9708-492E-9F5E-DF62631BF368}" type="slidenum">
              <a:rPr lang="en-US" sz="1200">
                <a:solidFill>
                  <a:schemeClr val="tx1"/>
                </a:solidFill>
              </a:rPr>
              <a:pPr eaLnBrk="1" hangingPunct="1"/>
              <a:t>88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260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BC12E17-DC42-48BA-9BDA-46D0E72AAE7C}" type="slidenum">
              <a:rPr lang="en-US" sz="1200">
                <a:solidFill>
                  <a:schemeClr val="tx1"/>
                </a:solidFill>
              </a:rPr>
              <a:pPr eaLnBrk="1" hangingPunct="1"/>
              <a:t>89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5340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BC12E17-DC42-48BA-9BDA-46D0E72AAE7C}" type="slidenum">
              <a:rPr lang="en-US" sz="1200">
                <a:solidFill>
                  <a:schemeClr val="tx1"/>
                </a:solidFill>
              </a:rPr>
              <a:pPr eaLnBrk="1" hangingPunct="1"/>
              <a:t>90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1124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55F-F8B5-40C5-AD48-CE1B220BE66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7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A89E697F-6772-4F62-B195-D2F1747E5948}" type="slidenum">
              <a:rPr lang="en-US" sz="1200">
                <a:solidFill>
                  <a:schemeClr val="tx1"/>
                </a:solidFill>
              </a:rPr>
              <a:pPr eaLnBrk="1" hangingPunct="1"/>
              <a:t>10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6627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2051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8858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/>
            <a:fld id="{E3C1D7D0-1D10-492D-BA70-315F19321EF7}" type="slidenum">
              <a:rPr lang="en-US" sz="1200">
                <a:solidFill>
                  <a:schemeClr val="tx1"/>
                </a:solidFill>
              </a:rPr>
              <a:pPr eaLnBrk="1" hangingPunct="1"/>
              <a:t>104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96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B72D9F1-97CB-4085-B427-7535FDFB8A14}" type="slidenum">
              <a:rPr lang="en-US" sz="1200">
                <a:solidFill>
                  <a:schemeClr val="tx1"/>
                </a:solidFill>
              </a:rPr>
              <a:pPr eaLnBrk="1" hangingPunct="1"/>
              <a:t>106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760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CED2C44-7C78-4F66-AE7F-4E41351DB34B}" type="slidenum">
              <a:rPr lang="en-US" sz="1200">
                <a:solidFill>
                  <a:schemeClr val="tx1"/>
                </a:solidFill>
              </a:rPr>
              <a:pPr eaLnBrk="1" hangingPunct="1"/>
              <a:t>113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9522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/>
            <a:fld id="{80D2769D-DE5C-4438-A199-29C87F41078C}" type="slidenum">
              <a:rPr lang="en-US" sz="1200">
                <a:solidFill>
                  <a:schemeClr val="tx1"/>
                </a:solidFill>
              </a:rPr>
              <a:pPr eaLnBrk="1" hangingPunct="1"/>
              <a:t>125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00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/>
            <a:fld id="{DE8916C3-34F7-4ADC-BCC2-A68912C8EB27}" type="slidenum">
              <a:rPr lang="en-US" sz="1200">
                <a:solidFill>
                  <a:schemeClr val="tx1"/>
                </a:solidFill>
              </a:rPr>
              <a:pPr eaLnBrk="1" hangingPunct="1"/>
              <a:t>163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47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3F023685-AA6A-4B83-BFEE-8A1DA87D2737}" type="slidenum">
              <a:rPr lang="en-US" sz="1200">
                <a:solidFill>
                  <a:schemeClr val="tx1"/>
                </a:solidFill>
              </a:rPr>
              <a:pPr eaLnBrk="1" hangingPunct="1"/>
              <a:t>183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9441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E8797BE9-B7B1-499E-81CF-77617D033FA2}" type="slidenum">
              <a:rPr lang="en-US" sz="1200">
                <a:solidFill>
                  <a:schemeClr val="tx1"/>
                </a:solidFill>
              </a:rPr>
              <a:pPr eaLnBrk="1" hangingPunct="1"/>
              <a:t>197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4367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/>
            <a:fld id="{E3C1D7D0-1D10-492D-BA70-315F19321EF7}" type="slidenum">
              <a:rPr lang="en-US" sz="1200">
                <a:solidFill>
                  <a:schemeClr val="tx1"/>
                </a:solidFill>
              </a:rPr>
              <a:pPr eaLnBrk="1" hangingPunct="1"/>
              <a:t>198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943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/>
            <a:fld id="{0A37A363-E57F-4A39-B29D-448E2A54797C}" type="slidenum">
              <a:rPr lang="en-US" sz="1200">
                <a:solidFill>
                  <a:schemeClr val="tx1"/>
                </a:solidFill>
              </a:rPr>
              <a:pPr eaLnBrk="1" hangingPunct="1"/>
              <a:t>207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8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/>
            <a:fld id="{0A37A363-E57F-4A39-B29D-448E2A54797C}" type="slidenum">
              <a:rPr lang="en-US" sz="1200">
                <a:solidFill>
                  <a:schemeClr val="tx1"/>
                </a:solidFill>
              </a:rPr>
              <a:pPr eaLnBrk="1" hangingPunct="1"/>
              <a:t>208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583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A0B03D2-C787-4846-AF20-BBC87D9CF975}" type="slidenum">
              <a:rPr lang="en-US" sz="1200">
                <a:solidFill>
                  <a:schemeClr val="tx1"/>
                </a:solidFill>
              </a:rPr>
              <a:pPr eaLnBrk="1" hangingPunct="1"/>
              <a:t>11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8675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2051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4126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EA4E0-E502-194F-83B3-EC605CCEB36B}" type="slidenum">
              <a:rPr lang="en-US" smtClean="0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1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A0B03D2-C787-4846-AF20-BBC87D9CF975}" type="slidenum">
              <a:rPr lang="en-US" sz="1200">
                <a:solidFill>
                  <a:schemeClr val="tx1"/>
                </a:solidFill>
              </a:rPr>
              <a:pPr eaLnBrk="1" hangingPunct="1"/>
              <a:t>12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8675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2051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045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/>
            <a:fld id="{DFB13E85-BB0B-457B-86D6-4BFA95C6F503}" type="slidenum">
              <a:rPr lang="en-US" sz="1200">
                <a:solidFill>
                  <a:schemeClr val="tx1"/>
                </a:solidFill>
              </a:rPr>
              <a:pPr eaLnBrk="1" hangingPunct="1"/>
              <a:t>48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7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4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/>
            <a:fld id="{169AEEF6-256B-425E-ACD7-5C01B4E55780}" type="slidenum">
              <a:rPr lang="en-US" sz="1200">
                <a:solidFill>
                  <a:schemeClr val="tx1"/>
                </a:solidFill>
              </a:rPr>
              <a:pPr eaLnBrk="1" hangingPunct="1"/>
              <a:t>49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776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/>
            <a:fld id="{DE8916C3-34F7-4ADC-BCC2-A68912C8EB27}" type="slidenum">
              <a:rPr lang="en-US" sz="1200">
                <a:solidFill>
                  <a:schemeClr val="tx1"/>
                </a:solidFill>
              </a:rPr>
              <a:pPr eaLnBrk="1" hangingPunct="1"/>
              <a:t>50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745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eaLnBrk="1" hangingPunct="1"/>
            <a:fld id="{FBCCAAB6-3109-49BD-9741-D98B0FE93E17}" type="slidenum">
              <a:rPr lang="en-US" sz="1200">
                <a:solidFill>
                  <a:schemeClr val="tx1"/>
                </a:solidFill>
              </a:rPr>
              <a:pPr eaLnBrk="1" hangingPunct="1"/>
              <a:t>51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69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200A73F0-9708-492E-9F5E-DF62631BF368}" type="slidenum">
              <a:rPr lang="en-US" sz="1200">
                <a:solidFill>
                  <a:schemeClr val="tx1"/>
                </a:solidFill>
              </a:rPr>
              <a:pPr eaLnBrk="1" hangingPunct="1"/>
              <a:t>55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443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D0D9-029C-354A-8F09-23DD1E9B5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28CAE-E838-B243-94FA-44CE350F9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87F73-07A4-6540-B864-3C8773094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AEED2-3BE1-7542-BB10-CCAF404B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02924-C1F5-0C40-BC50-5F16B1BC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4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BE70-B8D3-244D-BDF3-9187D1A7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901EB-4967-234E-85F6-BFF54BBF2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7142C-C516-814E-BEE2-92A8BFFD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92F17-2EC9-9446-8309-A7987F6F0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D277-150D-BB44-93B8-7D051277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CABCB-4D7C-8940-A3EF-7C5B49FC4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52653-C289-DD4D-9C78-7A0567F83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AE217-6C68-F645-BF44-85797551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7B06-D13E-464E-92F3-CD11A2F27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4CEAF-AE90-9B4E-93E1-86DA4F4B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AA51-7CEC-BC49-B544-3C79A613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500F1-DE1E-D343-BDD2-B20584F1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6B018-4002-1741-885A-2E807289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D3FF4-D9DA-0B41-A798-4BEEE6D5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A0BC-E316-DE41-BDEC-9A5E9000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37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86A-BC50-064E-9F24-DE6A1831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1E4BE-1844-694B-94C6-46D9E067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0EB13-6A9B-8A40-BDE1-BC1ECDCF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FB46-FAD3-054B-ABF7-53FBDB5A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061C5-4F15-7B4F-95C1-28BE8EAC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8DE-DE70-B04D-8A6A-6B61AD68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7083E-1A4C-CC44-861D-5B3214426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109D9-840B-C24C-849A-35319D2FB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6F714-B663-8945-B607-6406099F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12274-484B-CE46-BBC5-BCD6C3C8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17486-54EF-2940-8268-79886C10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4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5522-552E-E54B-A940-D94890C6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B5452-42A4-9545-A4A3-8BF9EDF61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3E569-F027-6F46-B6AB-4C1316085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75D51-D53F-0F4C-A78B-44DD90785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FE068E-9158-2B41-B5D0-9F2F43873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9CA108-0CDA-074D-9078-77CE409A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7E0369-24DD-284D-B5D0-791B924E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B8029-EB4D-9D4D-81C4-C2B7BB5C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6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BE079-283B-C349-8985-83E4746D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3FC04-5459-8647-A77E-6825B037F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66D60-D55E-3148-B48B-D91B52B8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8615C-2A4B-6946-940B-B7017688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8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14EBA4-72EA-CB44-94DA-4E271933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C693BB-48F8-8142-8E03-6F27770E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2724C-7C08-B743-86E1-2D48FBC3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5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D6DB-2BA8-914B-AEC4-31F022B7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7971-4F69-1C4D-A622-BA2B218B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A4510-C408-8446-B2DC-3C79BB3A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4990E-6A7B-C34A-97A1-880341C4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19034-E04D-E946-9BFB-B62170BC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37085-2A98-4243-857A-67230054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43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D83-544E-4942-BF77-DBD99F8C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0C48A-4332-604F-8DDB-2028788BD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5DABB-7820-BF46-A485-08B1357AF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1B318-0FEA-EE43-9CAB-F98B8CDD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9CADE-02CA-7841-8308-E69B72D7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B51D8-63DE-ED48-B34B-F0564099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1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6E71B-7B64-624A-90BE-265F010D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E173E-75B2-D741-B648-1C4BFC33A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7EC44-550E-C04F-B501-E262D1414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DCDC1-62F6-514F-8EE1-BE3DCF44C21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69A2D-D31B-FA44-AE0B-111C9214F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39C4B-4143-E448-9ACB-74369E842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979E9-EBE1-B142-A83C-594965EE5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1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mailto:ebigalee@indiana.edu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forms/MFVO29uudIYvM0VZ2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CD16-15F1-A24F-A23E-C83D55B9F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A94B3-C140-6B41-952E-C9DD38DE6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11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Python Is Easy to Use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b="1" dirty="0">
                <a:ea typeface="ＭＳ Ｐゴシック" pitchFamily="34" charset="-128"/>
              </a:rPr>
              <a:t>High-level language</a:t>
            </a:r>
          </a:p>
          <a:p>
            <a:pPr marL="0" indent="0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rgbClr val="000000"/>
                </a:solidFill>
                <a:ea typeface="ＭＳ Ｐゴシック" pitchFamily="34" charset="-128"/>
              </a:rPr>
              <a:t>"Programming at the speed of thought“</a:t>
            </a:r>
          </a:p>
          <a:p>
            <a:pPr eaLnBrk="1" hangingPunct="1"/>
            <a:endParaRPr lang="en-US" i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Python programs are often shorter and more easily legible than those in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359753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More Types of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Logical Errors</a:t>
            </a:r>
          </a:p>
          <a:p>
            <a:pPr lvl="1"/>
            <a:r>
              <a:rPr lang="en-US" dirty="0"/>
              <a:t>All the syntax is correct</a:t>
            </a:r>
          </a:p>
          <a:p>
            <a:pPr lvl="1"/>
            <a:r>
              <a:rPr lang="en-US" dirty="0"/>
              <a:t>All the semantics are correct</a:t>
            </a:r>
          </a:p>
          <a:p>
            <a:pPr lvl="1"/>
            <a:r>
              <a:rPr lang="en-US" dirty="0"/>
              <a:t>Program does not perform correctly</a:t>
            </a:r>
          </a:p>
          <a:p>
            <a:pPr marL="0" indent="0">
              <a:spcBef>
                <a:spcPts val="1968"/>
              </a:spcBef>
              <a:buNone/>
            </a:pPr>
            <a:r>
              <a:rPr lang="en-US" b="1" dirty="0"/>
              <a:t>Runtime Error</a:t>
            </a:r>
          </a:p>
          <a:p>
            <a:pPr lvl="1"/>
            <a:r>
              <a:rPr lang="en-US" dirty="0"/>
              <a:t>The program begins to execute, then crashes</a:t>
            </a:r>
          </a:p>
          <a:p>
            <a:pPr lvl="1"/>
            <a:r>
              <a:rPr lang="en-US" dirty="0"/>
              <a:t>These will happen more when we learn to give direct input to our programs</a:t>
            </a:r>
          </a:p>
        </p:txBody>
      </p:sp>
    </p:spTree>
    <p:extLst>
      <p:ext uri="{BB962C8B-B14F-4D97-AF65-F5344CB8AC3E}">
        <p14:creationId xmlns:p14="http://schemas.microsoft.com/office/powerpoint/2010/main" val="231260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Puzzle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495211" cy="5086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we can only use string indexing and concatenation, how could we make the string </a:t>
            </a:r>
            <a:r>
              <a:rPr lang="en-US" b="1" dirty="0"/>
              <a:t>"python" </a:t>
            </a:r>
            <a:r>
              <a:rPr lang="en-US" dirty="0"/>
              <a:t>from these variables?</a:t>
            </a:r>
          </a:p>
          <a:p>
            <a:pPr marL="118872" indent="0">
              <a:buNone/>
            </a:pPr>
            <a:endParaRPr lang="en-US" sz="2000" dirty="0"/>
          </a:p>
          <a:p>
            <a:pPr marL="118872" indent="0">
              <a:buNone/>
            </a:pP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vow = "</a:t>
            </a:r>
            <a:r>
              <a:rPr lang="en-US" b="1" dirty="0" err="1">
                <a:solidFill>
                  <a:srgbClr val="3366FF"/>
                </a:solidFill>
                <a:latin typeface="Calibri"/>
                <a:cs typeface="Calibri"/>
              </a:rPr>
              <a:t>aeiou</a:t>
            </a: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"</a:t>
            </a:r>
          </a:p>
          <a:p>
            <a:pPr marL="118872" indent="0">
              <a:buNone/>
            </a:pP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con = "</a:t>
            </a:r>
            <a:r>
              <a:rPr lang="en-US" b="1" dirty="0" err="1">
                <a:solidFill>
                  <a:srgbClr val="3366FF"/>
                </a:solidFill>
                <a:latin typeface="Calibri"/>
                <a:cs typeface="Calibri"/>
              </a:rPr>
              <a:t>bcdfghjklmnpqrstvwxyz</a:t>
            </a: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"</a:t>
            </a:r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3400" i="1" dirty="0">
                <a:solidFill>
                  <a:schemeClr val="accent5">
                    <a:lumMod val="75000"/>
                  </a:schemeClr>
                </a:solidFill>
              </a:rPr>
              <a:t>Use IDLE’s interactive mode to demonstrate your answer.</a:t>
            </a:r>
            <a:endParaRPr lang="en-US" sz="34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1553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Puzzle (Solution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09" y="1801314"/>
            <a:ext cx="8838520" cy="216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391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Puzzle (Solution 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17" y="1584542"/>
            <a:ext cx="8728083" cy="287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656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Understanding Sequences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743297"/>
            <a:ext cx="8229600" cy="4968391"/>
          </a:xfrm>
        </p:spPr>
        <p:txBody>
          <a:bodyPr>
            <a:normAutofit/>
          </a:bodyPr>
          <a:lstStyle/>
          <a:p>
            <a:pPr marL="0" indent="0">
              <a:spcBef>
                <a:spcPts val="1368"/>
              </a:spcBef>
              <a:buNone/>
            </a:pPr>
            <a:r>
              <a:rPr lang="en-US" b="1" dirty="0"/>
              <a:t>Sequence:</a:t>
            </a:r>
            <a:r>
              <a:rPr lang="en-US" dirty="0"/>
              <a:t> An </a:t>
            </a:r>
            <a:r>
              <a:rPr lang="en-US" i="1" dirty="0"/>
              <a:t>ordered</a:t>
            </a:r>
            <a:r>
              <a:rPr lang="en-US" dirty="0"/>
              <a:t> list of elements</a:t>
            </a:r>
          </a:p>
          <a:p>
            <a:pPr marL="0" indent="0">
              <a:buNone/>
            </a:pPr>
            <a:r>
              <a:rPr lang="en-US" b="1" dirty="0"/>
              <a:t>Element:</a:t>
            </a:r>
            <a:r>
              <a:rPr lang="en-US" dirty="0"/>
              <a:t> A single item in a sequence</a:t>
            </a:r>
          </a:p>
          <a:p>
            <a:pPr marL="0" indent="0">
              <a:buNone/>
            </a:pPr>
            <a:r>
              <a:rPr lang="en-US" b="1" dirty="0"/>
              <a:t>Iterate:</a:t>
            </a:r>
            <a:r>
              <a:rPr lang="en-US" dirty="0"/>
              <a:t> To move through a sequence, </a:t>
            </a:r>
            <a:r>
              <a:rPr lang="en-US" i="1" dirty="0"/>
              <a:t>in order</a:t>
            </a:r>
          </a:p>
          <a:p>
            <a:pPr eaLnBrk="1" hangingPunct="1"/>
            <a:endParaRPr lang="en-US" dirty="0"/>
          </a:p>
          <a:p>
            <a:pPr marL="0" indent="0">
              <a:buNone/>
            </a:pPr>
            <a:r>
              <a:rPr lang="en-US" i="1" u="sng" dirty="0"/>
              <a:t>Example</a:t>
            </a:r>
            <a:r>
              <a:rPr lang="en-US" i="1" dirty="0"/>
              <a:t>: </a:t>
            </a:r>
            <a:r>
              <a:rPr lang="en-US" dirty="0">
                <a:solidFill>
                  <a:srgbClr val="00B050"/>
                </a:solidFill>
              </a:rPr>
              <a:t>The 10 best movies this year</a:t>
            </a:r>
          </a:p>
          <a:p>
            <a:pPr lvl="1" eaLnBrk="1" hangingPunct="1"/>
            <a:r>
              <a:rPr lang="en-US" dirty="0">
                <a:ea typeface="ＭＳ Ｐゴシック" pitchFamily="-65" charset="-128"/>
              </a:rPr>
              <a:t>This a sequence because it has an </a:t>
            </a:r>
            <a:r>
              <a:rPr lang="en-US" dirty="0">
                <a:solidFill>
                  <a:srgbClr val="00B050"/>
                </a:solidFill>
                <a:ea typeface="ＭＳ Ｐゴシック" pitchFamily="-65" charset="-128"/>
              </a:rPr>
              <a:t>order</a:t>
            </a:r>
          </a:p>
          <a:p>
            <a:pPr lvl="1" eaLnBrk="1" hangingPunct="1"/>
            <a:r>
              <a:rPr lang="en-US" dirty="0">
                <a:ea typeface="ＭＳ Ｐゴシック" pitchFamily="-65" charset="-128"/>
              </a:rPr>
              <a:t>The elements are the </a:t>
            </a:r>
            <a:r>
              <a:rPr lang="en-US" dirty="0">
                <a:solidFill>
                  <a:srgbClr val="00B050"/>
                </a:solidFill>
                <a:ea typeface="ＭＳ Ｐゴシック" pitchFamily="-65" charset="-128"/>
              </a:rPr>
              <a:t>movies</a:t>
            </a:r>
          </a:p>
          <a:p>
            <a:pPr lvl="1" eaLnBrk="1" hangingPunct="1"/>
            <a:r>
              <a:rPr lang="en-US" dirty="0">
                <a:ea typeface="ＭＳ Ｐゴシック" pitchFamily="-65" charset="-128"/>
              </a:rPr>
              <a:t>We could iterate over it </a:t>
            </a:r>
            <a:r>
              <a:rPr lang="en-US" dirty="0">
                <a:solidFill>
                  <a:srgbClr val="00B050"/>
                </a:solidFill>
                <a:ea typeface="ＭＳ Ｐゴシック" pitchFamily="-65" charset="-128"/>
              </a:rPr>
              <a:t>1 to 10</a:t>
            </a:r>
            <a:r>
              <a:rPr lang="en-US" dirty="0">
                <a:ea typeface="ＭＳ Ｐゴシック" pitchFamily="-65" charset="-128"/>
              </a:rPr>
              <a:t>, or </a:t>
            </a:r>
            <a:r>
              <a:rPr lang="en-US" dirty="0">
                <a:solidFill>
                  <a:srgbClr val="00B050"/>
                </a:solidFill>
                <a:ea typeface="ＭＳ Ｐゴシック" pitchFamily="-65" charset="-128"/>
              </a:rPr>
              <a:t>10 to 1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- Creating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Lists</a:t>
            </a:r>
            <a:r>
              <a:rPr lang="en-US" dirty="0"/>
              <a:t> in Python are a data type for storing sequences. Lists use square brackets: </a:t>
            </a:r>
            <a:r>
              <a:rPr lang="en-US" b="1" dirty="0">
                <a:solidFill>
                  <a:srgbClr val="7030A0"/>
                </a:solidFill>
              </a:rPr>
              <a:t>[	]</a:t>
            </a:r>
          </a:p>
          <a:p>
            <a:r>
              <a:rPr lang="en-US" dirty="0"/>
              <a:t>In other languages, they might be called </a:t>
            </a:r>
            <a:r>
              <a:rPr lang="en-US" i="1" dirty="0"/>
              <a:t>vectors</a:t>
            </a:r>
            <a:r>
              <a:rPr lang="en-US" dirty="0"/>
              <a:t>.</a:t>
            </a:r>
          </a:p>
          <a:p>
            <a:r>
              <a:rPr lang="en-US" dirty="0"/>
              <a:t>Notice how </a:t>
            </a:r>
            <a:r>
              <a:rPr lang="en-US" b="1" dirty="0" err="1">
                <a:solidFill>
                  <a:srgbClr val="FF0000"/>
                </a:solidFill>
              </a:rPr>
              <a:t>len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  <a:r>
              <a:rPr lang="en-US" dirty="0"/>
              <a:t>, the 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operator, and indexing work: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48" y="4119119"/>
            <a:ext cx="58388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652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80772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>
                <a:ea typeface="ＭＳ Ｐゴシック" pitchFamily="34" charset="-128"/>
              </a:rPr>
              <a:t>Augmented Assignment Operators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656131"/>
            <a:ext cx="8077200" cy="255268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ea typeface="ＭＳ Ｐゴシック" pitchFamily="34" charset="-128"/>
              </a:rPr>
              <a:t>Often, we assign a value to a variable based on its original value, or concatenate a new piece on.</a:t>
            </a:r>
          </a:p>
          <a:p>
            <a:pPr marL="457200" lvl="1" indent="0">
              <a:spcAft>
                <a:spcPts val="600"/>
              </a:spcAft>
              <a:buNone/>
            </a:pPr>
            <a:br>
              <a:rPr lang="en-US" dirty="0">
                <a:ea typeface="ＭＳ Ｐゴシック" pitchFamily="34" charset="-128"/>
              </a:rPr>
            </a:br>
            <a:r>
              <a:rPr lang="en-US" i="1" dirty="0">
                <a:ea typeface="ＭＳ Ｐゴシック" pitchFamily="34" charset="-128"/>
              </a:rPr>
              <a:t>Augmented assignment operators:</a:t>
            </a:r>
          </a:p>
          <a:p>
            <a:pPr marL="457200" lvl="1" indent="0">
              <a:buNone/>
            </a:pPr>
            <a:r>
              <a:rPr lang="en-US" dirty="0">
                <a:ea typeface="ＭＳ Ｐゴシック" pitchFamily="34" charset="-128"/>
              </a:rPr>
              <a:t>Original: 			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score </a:t>
            </a:r>
            <a:r>
              <a:rPr lang="en-US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=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 score </a:t>
            </a:r>
            <a:r>
              <a:rPr lang="en-US" b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+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 1</a:t>
            </a:r>
          </a:p>
          <a:p>
            <a:pPr marL="457200" lvl="1" indent="0">
              <a:buNone/>
            </a:pPr>
            <a:r>
              <a:rPr lang="en-US" dirty="0">
                <a:ea typeface="ＭＳ Ｐゴシック" pitchFamily="34" charset="-128"/>
              </a:rPr>
              <a:t>Augmented: 		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score </a:t>
            </a:r>
            <a:r>
              <a:rPr lang="en-US" b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+</a:t>
            </a:r>
            <a:r>
              <a:rPr lang="en-US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=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 1</a:t>
            </a:r>
          </a:p>
          <a:p>
            <a:pPr lvl="1" eaLnBrk="1" hangingPunct="1">
              <a:buFontTx/>
              <a:buNone/>
            </a:pPr>
            <a:endParaRPr lang="en-US" dirty="0"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6" y="4448377"/>
            <a:ext cx="79914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Concatenating (adding)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11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Lists </a:t>
            </a:r>
            <a:r>
              <a:rPr lang="en-US" b="1" dirty="0"/>
              <a:t>add</a:t>
            </a:r>
            <a:r>
              <a:rPr lang="en-US" dirty="0"/>
              <a:t> like strings and tuples: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90" y="2514600"/>
            <a:ext cx="8800421" cy="23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138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22" y="4146783"/>
            <a:ext cx="275590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Changing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Make sure you don’t try to change elements that don’t exist!!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2873671"/>
            <a:ext cx="6438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025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Deleting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erase a portion of the list by using the keyword </a:t>
            </a:r>
            <a:r>
              <a:rPr lang="en-US" b="1" dirty="0">
                <a:solidFill>
                  <a:srgbClr val="FF0000"/>
                </a:solidFill>
              </a:rPr>
              <a:t>del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</a:t>
            </a:r>
          </a:p>
          <a:p>
            <a:pPr marL="0" indent="0">
              <a:buNone/>
            </a:pPr>
            <a:endParaRPr lang="en-US" dirty="0"/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99955"/>
            <a:ext cx="8229600" cy="22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8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ea typeface="ＭＳ Ｐゴシック" pitchFamily="34" charset="-128"/>
              </a:rPr>
              <a:t>Python Is Easy to Use (continued)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75192"/>
            <a:ext cx="8229600" cy="4473209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Python Program</a:t>
            </a:r>
          </a:p>
          <a:p>
            <a:pPr lvl="1" eaLnBrk="1" hangingPunct="1">
              <a:buFontTx/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print("Game Over!")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C-style Program</a:t>
            </a:r>
          </a:p>
          <a:p>
            <a:pPr lvl="1" eaLnBrk="1" hangingPunct="1"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#include &lt;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iostream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&gt;</a:t>
            </a:r>
          </a:p>
          <a:p>
            <a:pPr lvl="1" eaLnBrk="1" hangingPunct="1">
              <a:buFontTx/>
              <a:buNone/>
            </a:pPr>
            <a:endParaRPr lang="en-US" sz="1800" b="1" dirty="0">
              <a:solidFill>
                <a:srgbClr val="0070C0"/>
              </a:solidFill>
              <a:latin typeface="Courier New" pitchFamily="49" charset="0"/>
              <a:ea typeface="ＭＳ Ｐゴシック" pitchFamily="34" charset="-128"/>
            </a:endParaRPr>
          </a:p>
          <a:p>
            <a:pPr lvl="1" eaLnBrk="1" hangingPunct="1">
              <a:buFontTx/>
              <a:buNone/>
            </a:pP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int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 main()</a:t>
            </a:r>
          </a:p>
          <a:p>
            <a:pPr lvl="1" eaLnBrk="1" hangingPunct="1"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	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std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::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cout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 &lt;&lt; "Game Over!" &lt;&lt;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std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::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endl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	return 0;</a:t>
            </a:r>
          </a:p>
          <a:p>
            <a:pPr lvl="1" eaLnBrk="1" hangingPunct="1"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ea typeface="ＭＳ Ｐゴシック" pitchFamily="34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9321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min, max, sum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81035"/>
            <a:ext cx="8229600" cy="4719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has three very useful functions for working with numeric lists: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min, max, sum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04" y="2990753"/>
            <a:ext cx="64389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247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min, max, sum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30843"/>
            <a:ext cx="8229600" cy="466995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Notice how short a program we can write to solve the problem of calculating the average age of a group: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Good code makes use of existing functionality </a:t>
            </a:r>
            <a:br>
              <a:rPr lang="en-US" dirty="0"/>
            </a:br>
            <a:r>
              <a:rPr lang="en-US" dirty="0"/>
              <a:t>where appropriate.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20" y="3244340"/>
            <a:ext cx="5846856" cy="19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345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and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1" cy="5111487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The words </a:t>
            </a:r>
            <a:r>
              <a:rPr lang="en-US" b="1" dirty="0"/>
              <a:t>method</a:t>
            </a:r>
            <a:r>
              <a:rPr lang="en-US" dirty="0"/>
              <a:t> and </a:t>
            </a:r>
            <a:r>
              <a:rPr lang="en-US" b="1" dirty="0"/>
              <a:t>function</a:t>
            </a:r>
            <a:r>
              <a:rPr lang="en-US" dirty="0"/>
              <a:t> are often used interchangeably by programmers.</a:t>
            </a:r>
          </a:p>
          <a:p>
            <a:r>
              <a:rPr lang="en-US" dirty="0"/>
              <a:t>Let’s use </a:t>
            </a:r>
            <a:r>
              <a:rPr lang="en-US" b="1" i="1" dirty="0"/>
              <a:t>method</a:t>
            </a:r>
            <a:r>
              <a:rPr lang="en-US" dirty="0"/>
              <a:t> to refer to a specific type of function in Python – one that’s tied to an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lvl="1">
              <a:spcBef>
                <a:spcPts val="1272"/>
              </a:spcBef>
            </a:pPr>
            <a:r>
              <a:rPr lang="en-US" i="1" dirty="0">
                <a:solidFill>
                  <a:srgbClr val="0070C0"/>
                </a:solidFill>
              </a:rPr>
              <a:t>Objects are things like </a:t>
            </a:r>
            <a:r>
              <a:rPr lang="en-US" dirty="0">
                <a:solidFill>
                  <a:srgbClr val="0070C0"/>
                </a:solidFill>
              </a:rPr>
              <a:t>strings</a:t>
            </a:r>
            <a:r>
              <a:rPr lang="en-US" i="1" dirty="0">
                <a:solidFill>
                  <a:srgbClr val="0070C0"/>
                </a:solidFill>
              </a:rPr>
              <a:t>, or </a:t>
            </a:r>
            <a:r>
              <a:rPr lang="en-US" dirty="0">
                <a:solidFill>
                  <a:srgbClr val="0070C0"/>
                </a:solidFill>
              </a:rPr>
              <a:t>files</a:t>
            </a:r>
            <a:r>
              <a:rPr lang="en-US" i="1" dirty="0">
                <a:solidFill>
                  <a:srgbClr val="0070C0"/>
                </a:solidFill>
              </a:rPr>
              <a:t>, or </a:t>
            </a:r>
            <a:r>
              <a:rPr lang="en-US" dirty="0">
                <a:solidFill>
                  <a:srgbClr val="0070C0"/>
                </a:solidFill>
              </a:rPr>
              <a:t>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43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Methods vs Functions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600201"/>
            <a:ext cx="8991600" cy="5029199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We call a </a:t>
            </a:r>
            <a:r>
              <a:rPr lang="en-US" b="1" dirty="0"/>
              <a:t>method</a:t>
            </a:r>
            <a:r>
              <a:rPr lang="en-US" dirty="0"/>
              <a:t> like this: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0000"/>
                </a:solidFill>
                <a:latin typeface="Calibri"/>
                <a:cs typeface="Calibri"/>
              </a:rPr>
              <a:t>object_name.</a:t>
            </a: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method_name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()</a:t>
            </a:r>
          </a:p>
          <a:p>
            <a:pPr marL="0" indent="0">
              <a:buNone/>
            </a:pPr>
            <a:endParaRPr lang="en-US" i="1" dirty="0">
              <a:ea typeface="ＭＳ Ｐゴシック" pitchFamily="34" charset="-128"/>
            </a:endParaRPr>
          </a:p>
          <a:p>
            <a:endParaRPr lang="en-US" i="1" dirty="0">
              <a:ea typeface="ＭＳ Ｐゴシック" pitchFamily="34" charset="-128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ea typeface="ＭＳ Ｐゴシック" pitchFamily="34" charset="-128"/>
              </a:rPr>
              <a:t>Functions</a:t>
            </a:r>
            <a:r>
              <a:rPr lang="en-US" dirty="0">
                <a:ea typeface="ＭＳ Ｐゴシック" pitchFamily="34" charset="-128"/>
              </a:rPr>
              <a:t>, like </a:t>
            </a:r>
            <a:r>
              <a:rPr lang="en-US" i="1" dirty="0">
                <a:ea typeface="ＭＳ Ｐゴシック" pitchFamily="34" charset="-128"/>
              </a:rPr>
              <a:t>float()</a:t>
            </a:r>
            <a:r>
              <a:rPr lang="en-US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dirty="0">
                <a:ea typeface="ＭＳ Ｐゴシック" pitchFamily="34" charset="-128"/>
              </a:rPr>
              <a:t>are called on their own: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&gt;&gt;&gt; </a:t>
            </a:r>
            <a:r>
              <a:rPr lang="en-US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float(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3</a:t>
            </a:r>
            <a:r>
              <a:rPr lang="en-US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3.0</a:t>
            </a:r>
            <a:endParaRPr lang="en-US" sz="2200" dirty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70594" y="5089346"/>
            <a:ext cx="5594934" cy="748029"/>
            <a:chOff x="3276597" y="6115101"/>
            <a:chExt cx="5594934" cy="748029"/>
          </a:xfrm>
        </p:grpSpPr>
        <p:sp>
          <p:nvSpPr>
            <p:cNvPr id="7" name="TextBox 6"/>
            <p:cNvSpPr txBox="1"/>
            <p:nvPr/>
          </p:nvSpPr>
          <p:spPr>
            <a:xfrm>
              <a:off x="6096000" y="6339910"/>
              <a:ext cx="2775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030A0"/>
                  </a:solidFill>
                </a:rPr>
                <a:t>No dot!</a:t>
              </a:r>
            </a:p>
          </p:txBody>
        </p:sp>
        <p:cxnSp>
          <p:nvCxnSpPr>
            <p:cNvPr id="8" name="Curved Connector 7"/>
            <p:cNvCxnSpPr/>
            <p:nvPr/>
          </p:nvCxnSpPr>
          <p:spPr>
            <a:xfrm rot="10800000">
              <a:off x="3276597" y="6115101"/>
              <a:ext cx="2819404" cy="53401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203709" y="2866267"/>
            <a:ext cx="5583749" cy="557567"/>
            <a:chOff x="3276597" y="6304889"/>
            <a:chExt cx="5583749" cy="557567"/>
          </a:xfrm>
        </p:grpSpPr>
        <p:sp>
          <p:nvSpPr>
            <p:cNvPr id="10" name="TextBox 9"/>
            <p:cNvSpPr txBox="1"/>
            <p:nvPr/>
          </p:nvSpPr>
          <p:spPr>
            <a:xfrm>
              <a:off x="6084815" y="6339236"/>
              <a:ext cx="2775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030A0"/>
                  </a:solidFill>
                </a:rPr>
                <a:t>Notice the dot!</a:t>
              </a:r>
            </a:p>
          </p:txBody>
        </p:sp>
        <p:cxnSp>
          <p:nvCxnSpPr>
            <p:cNvPr id="11" name="Curved Connector 10"/>
            <p:cNvCxnSpPr/>
            <p:nvPr/>
          </p:nvCxnSpPr>
          <p:spPr>
            <a:xfrm rot="10800000">
              <a:off x="3276597" y="6304889"/>
              <a:ext cx="2819403" cy="34422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133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Lists – Appending and Removing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3715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.append() </a:t>
            </a:r>
            <a:r>
              <a:rPr lang="en-US" dirty="0"/>
              <a:t>method is the preferred way to add things to a list! It will add the new element to the end.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.remove() </a:t>
            </a:r>
            <a:r>
              <a:rPr lang="en-US" dirty="0"/>
              <a:t>method removes an element from the list based on its value.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2855268"/>
            <a:ext cx="6438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452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-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8444" y="1600201"/>
            <a:ext cx="8769927" cy="4800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300" dirty="0"/>
              <a:t>We can </a:t>
            </a:r>
            <a:r>
              <a:rPr lang="en-US" sz="3300" b="1" dirty="0">
                <a:solidFill>
                  <a:srgbClr val="FF0000"/>
                </a:solidFill>
              </a:rPr>
              <a:t>.sort() </a:t>
            </a:r>
            <a:r>
              <a:rPr lang="en-US" sz="3300" dirty="0"/>
              <a:t>a list in ascending or descending order:</a:t>
            </a:r>
          </a:p>
          <a:p>
            <a:pPr>
              <a:buNone/>
            </a:pPr>
            <a:endParaRPr lang="en-US" b="1" i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b="1" i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b="1" i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b="1" i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b="1" i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b="1" i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b="1" i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Be careful! </a:t>
            </a:r>
            <a:r>
              <a:rPr lang="en-US" b="1" dirty="0"/>
              <a:t>These methods </a:t>
            </a:r>
            <a:r>
              <a:rPr lang="en-US" b="1" i="1" dirty="0">
                <a:solidFill>
                  <a:srgbClr val="0070C0"/>
                </a:solidFill>
              </a:rPr>
              <a:t>change the original list</a:t>
            </a:r>
            <a:r>
              <a:rPr lang="en-US" b="1" i="1" dirty="0"/>
              <a:t>!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18" y="2342899"/>
            <a:ext cx="7678323" cy="28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-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don’t want to change the original list, use </a:t>
            </a:r>
            <a:r>
              <a:rPr lang="en-US" b="1" dirty="0">
                <a:solidFill>
                  <a:srgbClr val="7030A0"/>
                </a:solidFill>
              </a:rPr>
              <a:t>sorted</a:t>
            </a:r>
            <a:r>
              <a:rPr lang="en-US" b="1" dirty="0">
                <a:solidFill>
                  <a:srgbClr val="FF0000"/>
                </a:solidFill>
              </a:rPr>
              <a:t>( </a:t>
            </a:r>
            <a:r>
              <a:rPr lang="en-US" b="1" dirty="0" err="1">
                <a:solidFill>
                  <a:srgbClr val="FF0000"/>
                </a:solidFill>
              </a:rPr>
              <a:t>list_name</a:t>
            </a:r>
            <a:r>
              <a:rPr lang="en-US" b="1" dirty="0">
                <a:solidFill>
                  <a:srgbClr val="FF0000"/>
                </a:solidFill>
              </a:rPr>
              <a:t> ) </a:t>
            </a:r>
            <a:r>
              <a:rPr lang="en-US" dirty="0"/>
              <a:t>, which returns a sorted copy, but doesn’t change the original.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429001"/>
            <a:ext cx="64389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829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- Reverse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Another method that changes the original list is </a:t>
            </a:r>
            <a:r>
              <a:rPr lang="en-US" b="1" dirty="0">
                <a:solidFill>
                  <a:srgbClr val="FF0000"/>
                </a:solidFill>
              </a:rPr>
              <a:t>.reverse()  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167505"/>
            <a:ext cx="6667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674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Names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43297"/>
            <a:ext cx="7935046" cy="4943487"/>
          </a:xfrm>
        </p:spPr>
        <p:txBody>
          <a:bodyPr>
            <a:normAutofit/>
          </a:bodyPr>
          <a:lstStyle/>
          <a:p>
            <a:pPr marL="633222" indent="-514350">
              <a:buFont typeface="+mj-lt"/>
              <a:buAutoNum type="arabicPeriod"/>
            </a:pPr>
            <a:r>
              <a:rPr lang="en-US" sz="2600" dirty="0"/>
              <a:t>Create a </a:t>
            </a:r>
            <a:r>
              <a:rPr lang="en-US" sz="2600" u="sng" dirty="0"/>
              <a:t>list</a:t>
            </a:r>
            <a:r>
              <a:rPr lang="en-US" sz="2600" dirty="0"/>
              <a:t> of the first names of everyone in your group and assign this list to a </a:t>
            </a:r>
            <a:r>
              <a:rPr lang="en-US" sz="2600" u="sng" dirty="0"/>
              <a:t>variable</a:t>
            </a:r>
            <a:r>
              <a:rPr lang="en-US" sz="2600" dirty="0"/>
              <a:t>.</a:t>
            </a:r>
          </a:p>
          <a:p>
            <a:pPr marL="633222" indent="-514350">
              <a:buFont typeface="+mj-lt"/>
              <a:buAutoNum type="arabicPeriod"/>
            </a:pPr>
            <a:r>
              <a:rPr lang="en-US" sz="2600" u="sng" dirty="0"/>
              <a:t>Append</a:t>
            </a:r>
            <a:r>
              <a:rPr lang="en-US" sz="2600" dirty="0"/>
              <a:t> the name </a:t>
            </a:r>
            <a:r>
              <a:rPr lang="en-US" sz="2600" b="1" dirty="0">
                <a:solidFill>
                  <a:srgbClr val="00B050"/>
                </a:solidFill>
              </a:rPr>
              <a:t>“Emily” </a:t>
            </a:r>
            <a:r>
              <a:rPr lang="en-US" sz="2600" dirty="0"/>
              <a:t>to your list.</a:t>
            </a:r>
          </a:p>
          <a:p>
            <a:pPr marL="633222" indent="-514350">
              <a:buFont typeface="+mj-lt"/>
              <a:buAutoNum type="arabicPeriod"/>
            </a:pPr>
            <a:r>
              <a:rPr lang="en-US" sz="2600" u="sng" dirty="0"/>
              <a:t>Sort</a:t>
            </a:r>
            <a:r>
              <a:rPr lang="en-US" sz="2600" dirty="0"/>
              <a:t> the names alphabetically.</a:t>
            </a:r>
          </a:p>
          <a:p>
            <a:pPr marL="633222" indent="-514350">
              <a:buFont typeface="+mj-lt"/>
              <a:buAutoNum type="arabicPeriod"/>
            </a:pPr>
            <a:r>
              <a:rPr lang="en-US" sz="2600" dirty="0"/>
              <a:t>Display the names after they’ve been sorted.</a:t>
            </a:r>
          </a:p>
          <a:p>
            <a:pPr marL="633222" indent="-514350">
              <a:buFont typeface="+mj-lt"/>
              <a:buAutoNum type="arabicPeriod"/>
            </a:pPr>
            <a:r>
              <a:rPr lang="en-US" sz="2600" dirty="0"/>
              <a:t>Use a </a:t>
            </a:r>
            <a:r>
              <a:rPr lang="en-US" sz="2600" u="sng" dirty="0"/>
              <a:t>function</a:t>
            </a:r>
            <a:r>
              <a:rPr lang="en-US" sz="2600" dirty="0"/>
              <a:t> to show how many names are in your list.</a:t>
            </a:r>
          </a:p>
          <a:p>
            <a:pPr marL="633222" indent="-514350">
              <a:buFont typeface="+mj-lt"/>
              <a:buAutoNum type="arabicPeriod"/>
            </a:pPr>
            <a:r>
              <a:rPr lang="en-US" sz="2600" dirty="0"/>
              <a:t>Write a </a:t>
            </a:r>
            <a:r>
              <a:rPr lang="en-US" sz="2600" u="sng" dirty="0"/>
              <a:t>Boolean test</a:t>
            </a:r>
            <a:r>
              <a:rPr lang="en-US" sz="2600" dirty="0"/>
              <a:t> to see if </a:t>
            </a:r>
            <a:r>
              <a:rPr lang="en-US" sz="2600" b="1" dirty="0">
                <a:solidFill>
                  <a:srgbClr val="00B050"/>
                </a:solidFill>
              </a:rPr>
              <a:t>“Ben” </a:t>
            </a:r>
            <a:r>
              <a:rPr lang="en-US" sz="2600" dirty="0"/>
              <a:t>is one of the names in your group.</a:t>
            </a:r>
          </a:p>
        </p:txBody>
      </p:sp>
    </p:spTree>
    <p:extLst>
      <p:ext uri="{BB962C8B-B14F-4D97-AF65-F5344CB8AC3E}">
        <p14:creationId xmlns:p14="http://schemas.microsoft.com/office/powerpoint/2010/main" val="33347532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Names (Solution)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81" y="1660616"/>
            <a:ext cx="8464051" cy="39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8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ea typeface="ＭＳ Ｐゴシック" pitchFamily="34" charset="-128"/>
              </a:rPr>
              <a:t>Python Is Easy to Use (continued)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75192"/>
            <a:ext cx="8229600" cy="4778009"/>
          </a:xfrm>
        </p:spPr>
        <p:txBody>
          <a:bodyPr>
            <a:normAutofit fontScale="47500" lnSpcReduction="20000"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Python Program</a:t>
            </a:r>
          </a:p>
          <a:p>
            <a:pPr lvl="1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import turtle</a:t>
            </a:r>
          </a:p>
          <a:p>
            <a:pPr lvl="1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 </a:t>
            </a:r>
          </a:p>
          <a:p>
            <a:pPr lvl="1">
              <a:buNone/>
            </a:pP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myTurtle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turtle.Turtle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()</a:t>
            </a:r>
          </a:p>
          <a:p>
            <a:pPr lvl="1">
              <a:buNone/>
            </a:pP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myTurtle.circle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(50)</a:t>
            </a:r>
          </a:p>
          <a:p>
            <a:pPr lvl="1">
              <a:buNone/>
            </a:pP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turtle.getscreen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()._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root.mainloop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()</a:t>
            </a:r>
          </a:p>
          <a:p>
            <a:pPr lvl="1">
              <a:buNone/>
            </a:pPr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Java Program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import </a:t>
            </a:r>
            <a:r>
              <a:rPr lang="en-US" dirty="0" err="1">
                <a:solidFill>
                  <a:srgbClr val="0070C0"/>
                </a:solidFill>
              </a:rPr>
              <a:t>java.awt.Graphics</a:t>
            </a:r>
            <a:r>
              <a:rPr lang="en-US" dirty="0">
                <a:solidFill>
                  <a:srgbClr val="0070C0"/>
                </a:solidFill>
              </a:rPr>
              <a:t>;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import </a:t>
            </a:r>
            <a:r>
              <a:rPr lang="en-US" dirty="0" err="1">
                <a:solidFill>
                  <a:srgbClr val="0070C0"/>
                </a:solidFill>
              </a:rPr>
              <a:t>java.applet.Applet</a:t>
            </a:r>
            <a:r>
              <a:rPr lang="en-US" dirty="0">
                <a:solidFill>
                  <a:srgbClr val="0070C0"/>
                </a:solidFill>
              </a:rPr>
              <a:t>;  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public class </a:t>
            </a:r>
            <a:r>
              <a:rPr lang="en-US" dirty="0" err="1">
                <a:solidFill>
                  <a:srgbClr val="0070C0"/>
                </a:solidFill>
              </a:rPr>
              <a:t>ThreeStyles</a:t>
            </a:r>
            <a:r>
              <a:rPr lang="en-US" dirty="0">
                <a:solidFill>
                  <a:srgbClr val="0070C0"/>
                </a:solidFill>
              </a:rPr>
              <a:t> extends Applet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{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public void paint (Graphics g)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{                   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  </a:t>
            </a:r>
            <a:r>
              <a:rPr lang="en-US" dirty="0" err="1">
                <a:solidFill>
                  <a:srgbClr val="0070C0"/>
                </a:solidFill>
              </a:rPr>
              <a:t>g.drawRoundRect</a:t>
            </a:r>
            <a:r>
              <a:rPr lang="en-US" dirty="0">
                <a:solidFill>
                  <a:srgbClr val="0070C0"/>
                </a:solidFill>
              </a:rPr>
              <a:t>(40, 50, 90, 90, 200, 200);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  </a:t>
            </a:r>
            <a:r>
              <a:rPr lang="en-US" dirty="0" err="1">
                <a:solidFill>
                  <a:srgbClr val="0070C0"/>
                </a:solidFill>
              </a:rPr>
              <a:t>g.fillRoundRect</a:t>
            </a:r>
            <a:r>
              <a:rPr lang="en-US" dirty="0">
                <a:solidFill>
                  <a:srgbClr val="0070C0"/>
                </a:solidFill>
              </a:rPr>
              <a:t>(40, 160, 90, 90, 200, 200);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               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  </a:t>
            </a:r>
            <a:r>
              <a:rPr lang="en-US" dirty="0" err="1">
                <a:solidFill>
                  <a:srgbClr val="0070C0"/>
                </a:solidFill>
              </a:rPr>
              <a:t>g.drawOval</a:t>
            </a:r>
            <a:r>
              <a:rPr lang="en-US" dirty="0">
                <a:solidFill>
                  <a:srgbClr val="0070C0"/>
                </a:solidFill>
              </a:rPr>
              <a:t>(150, 50, 90, 90);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  </a:t>
            </a:r>
            <a:r>
              <a:rPr lang="en-US" dirty="0" err="1">
                <a:solidFill>
                  <a:srgbClr val="0070C0"/>
                </a:solidFill>
              </a:rPr>
              <a:t>g.fillOval</a:t>
            </a:r>
            <a:r>
              <a:rPr lang="en-US" dirty="0">
                <a:solidFill>
                  <a:srgbClr val="0070C0"/>
                </a:solidFill>
              </a:rPr>
              <a:t>(150, 160, 90, 90);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               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  </a:t>
            </a:r>
            <a:r>
              <a:rPr lang="en-US" dirty="0" err="1">
                <a:solidFill>
                  <a:srgbClr val="0070C0"/>
                </a:solidFill>
              </a:rPr>
              <a:t>g.drawArc</a:t>
            </a:r>
            <a:r>
              <a:rPr lang="en-US" dirty="0">
                <a:solidFill>
                  <a:srgbClr val="0070C0"/>
                </a:solidFill>
              </a:rPr>
              <a:t>(270, 50, 90, 90, 0, 360);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  </a:t>
            </a:r>
            <a:r>
              <a:rPr lang="en-US" dirty="0" err="1">
                <a:solidFill>
                  <a:srgbClr val="0070C0"/>
                </a:solidFill>
              </a:rPr>
              <a:t>g.fillArc</a:t>
            </a:r>
            <a:r>
              <a:rPr lang="en-US" dirty="0">
                <a:solidFill>
                  <a:srgbClr val="0070C0"/>
                </a:solidFill>
              </a:rPr>
              <a:t>(270, 160, 90, 90, 0, 360);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  }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}</a:t>
            </a:r>
            <a:endParaRPr lang="en-US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09725" y="4175618"/>
            <a:ext cx="302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Both of these examples draw a simple circle…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606" y="1525898"/>
            <a:ext cx="2931726" cy="243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268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981200" y="28027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73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I210 – Introduction to Programming </a:t>
            </a:r>
            <a:r>
              <a:rPr lang="en-US"/>
              <a:t>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</p:txBody>
      </p:sp>
    </p:spTree>
    <p:extLst>
      <p:ext uri="{BB962C8B-B14F-4D97-AF65-F5344CB8AC3E}">
        <p14:creationId xmlns:p14="http://schemas.microsoft.com/office/powerpoint/2010/main" val="39830875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1" y="1617524"/>
            <a:ext cx="7751285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b="1" dirty="0">
                <a:latin typeface="Cambria"/>
                <a:cs typeface="Cambria"/>
              </a:rPr>
              <a:t>More List Methods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b="1" dirty="0">
                <a:latin typeface="Cambria"/>
                <a:cs typeface="Cambria"/>
              </a:rPr>
              <a:t>Tuples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b="1" dirty="0">
                <a:latin typeface="Cambria"/>
                <a:cs typeface="Cambria"/>
              </a:rPr>
              <a:t>Modules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b="1" dirty="0">
                <a:latin typeface="Cambria"/>
                <a:cs typeface="Cambria"/>
              </a:rPr>
              <a:t>Script Mode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b="1" dirty="0">
                <a:latin typeface="Cambria"/>
                <a:cs typeface="Cambria"/>
              </a:rPr>
              <a:t>The print function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b="1" dirty="0">
                <a:latin typeface="Cambria"/>
                <a:cs typeface="Cambria"/>
              </a:rPr>
              <a:t>The input function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3200" b="1" dirty="0">
              <a:latin typeface="Cambria"/>
              <a:cs typeface="Cambria"/>
            </a:endParaRPr>
          </a:p>
          <a:p>
            <a:pPr marL="0" lvl="1">
              <a:lnSpc>
                <a:spcPct val="120000"/>
              </a:lnSpc>
            </a:pPr>
            <a:r>
              <a:rPr lang="en-US" sz="3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/>
                <a:cs typeface="Cambria"/>
              </a:rPr>
              <a:t>.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/>
                <a:cs typeface="Cambria"/>
              </a:rPr>
              <a:t>join()  .sort()  copy()  </a:t>
            </a:r>
            <a:r>
              <a:rPr lang="en-US" sz="3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mbria"/>
                <a:cs typeface="Cambria"/>
              </a:rPr>
              <a:t>dir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/>
                <a:cs typeface="Cambria"/>
              </a:rPr>
              <a:t>()  help()  input()</a:t>
            </a:r>
          </a:p>
        </p:txBody>
      </p:sp>
    </p:spTree>
    <p:extLst>
      <p:ext uri="{BB962C8B-B14F-4D97-AF65-F5344CB8AC3E}">
        <p14:creationId xmlns:p14="http://schemas.microsoft.com/office/powerpoint/2010/main" val="20773567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Count and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229601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b="1" dirty="0"/>
              <a:t>count</a:t>
            </a:r>
            <a:r>
              <a:rPr lang="en-US" dirty="0"/>
              <a:t> occurrences of an element or find an </a:t>
            </a:r>
            <a:r>
              <a:rPr lang="en-US" b="1" dirty="0"/>
              <a:t>index</a:t>
            </a:r>
            <a:r>
              <a:rPr lang="en-US" dirty="0"/>
              <a:t> based on </a:t>
            </a:r>
            <a:r>
              <a:rPr lang="en-US" i="1" dirty="0"/>
              <a:t>value</a:t>
            </a:r>
            <a:r>
              <a:rPr lang="en-US" dirty="0"/>
              <a:t>. </a:t>
            </a:r>
            <a:br>
              <a:rPr lang="en-US" dirty="0"/>
            </a:br>
            <a:r>
              <a:rPr lang="en-US" i="1" dirty="0"/>
              <a:t>This returns the index of the FIRST match only</a:t>
            </a:r>
            <a:r>
              <a:rPr lang="en-US" sz="3000" i="1" dirty="0"/>
              <a:t>.</a:t>
            </a:r>
          </a:p>
          <a:p>
            <a:pPr>
              <a:buNone/>
            </a:pPr>
            <a:r>
              <a:rPr lang="en-US" sz="2200" dirty="0">
                <a:solidFill>
                  <a:srgbClr val="FF0000"/>
                </a:solidFill>
              </a:rPr>
              <a:t>Caution! You’ll get an error if your target isn’t in the list! </a:t>
            </a:r>
            <a:br>
              <a:rPr lang="en-US" sz="2200" dirty="0">
                <a:solidFill>
                  <a:srgbClr val="FF0000"/>
                </a:solidFill>
              </a:rPr>
            </a:b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619501"/>
            <a:ext cx="66675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Inserting and Popping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15291"/>
            <a:ext cx="8229600" cy="4885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insert elements at an index, and we can remove an element to use it. </a:t>
            </a:r>
          </a:p>
          <a:p>
            <a:r>
              <a:rPr lang="en-US" sz="2400" dirty="0"/>
              <a:t>The default for </a:t>
            </a:r>
            <a:r>
              <a:rPr lang="en-US" sz="2400" b="1" dirty="0">
                <a:solidFill>
                  <a:srgbClr val="FF0000"/>
                </a:solidFill>
              </a:rPr>
              <a:t>.pop() </a:t>
            </a:r>
            <a:r>
              <a:rPr lang="en-US" sz="2400" dirty="0"/>
              <a:t>is the last position if you don’t pass it a number.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276601"/>
            <a:ext cx="58102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866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cs typeface="Times New Roman" pitchFamily="-65" charset="0"/>
              </a:rPr>
              <a:t>Immutable vs Mutable Sequences</a:t>
            </a:r>
            <a:endParaRPr 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Mutable:</a:t>
            </a:r>
            <a:r>
              <a:rPr lang="en-US" dirty="0"/>
              <a:t> Changeable once set at every level</a:t>
            </a:r>
          </a:p>
          <a:p>
            <a:pPr marL="0" indent="0">
              <a:buNone/>
            </a:pPr>
            <a:r>
              <a:rPr lang="en-US" b="1" dirty="0"/>
              <a:t>Immutable:</a:t>
            </a:r>
            <a:r>
              <a:rPr lang="en-US" dirty="0"/>
              <a:t> Unchangeable once set</a:t>
            </a:r>
          </a:p>
          <a:p>
            <a:pPr eaLnBrk="1" hangingPunct="1"/>
            <a:endParaRPr lang="en-US" sz="1600" dirty="0"/>
          </a:p>
          <a:p>
            <a:pPr eaLnBrk="1" hangingPunct="1"/>
            <a:r>
              <a:rPr lang="en-US" dirty="0"/>
              <a:t>Unlike lists, strings are immutable sequences - they can’t be altered at the element level.</a:t>
            </a:r>
          </a:p>
          <a:p>
            <a:pPr eaLnBrk="1" hangingPunct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111944"/>
            <a:ext cx="6667500" cy="2190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1" y="4087996"/>
            <a:ext cx="42005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Tuples</a:t>
            </a:r>
            <a:r>
              <a:rPr lang="en-US" dirty="0"/>
              <a:t> are essentially immutable lists. </a:t>
            </a:r>
          </a:p>
          <a:p>
            <a:pPr lvl="1"/>
            <a:r>
              <a:rPr lang="en-US" dirty="0"/>
              <a:t>(Tuples are also known as </a:t>
            </a:r>
            <a:r>
              <a:rPr lang="en-US" b="1" dirty="0"/>
              <a:t>arrays</a:t>
            </a:r>
            <a:r>
              <a:rPr lang="en-US" dirty="0"/>
              <a:t>.)</a:t>
            </a:r>
          </a:p>
          <a:p>
            <a:pPr lvl="1"/>
            <a:endParaRPr lang="en-US" dirty="0"/>
          </a:p>
          <a:p>
            <a:r>
              <a:rPr lang="en-US" dirty="0"/>
              <a:t>We create tuples with parenthesis: </a:t>
            </a:r>
            <a:r>
              <a:rPr lang="en-US" b="1" dirty="0">
                <a:solidFill>
                  <a:srgbClr val="7030A0"/>
                </a:solidFill>
              </a:rPr>
              <a:t>( 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1" y="4055338"/>
            <a:ext cx="52482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3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67600"/>
            <a:ext cx="8229600" cy="4733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terms of indexing, </a:t>
            </a:r>
            <a:r>
              <a:rPr lang="en-US" b="1" dirty="0" err="1">
                <a:solidFill>
                  <a:srgbClr val="FF0000"/>
                </a:solidFill>
              </a:rPr>
              <a:t>len</a:t>
            </a:r>
            <a:r>
              <a:rPr lang="en-US" dirty="0"/>
              <a:t>, and the 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operator, tuples behave exactly like lists: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276600"/>
            <a:ext cx="44386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398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11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 tuples are </a:t>
            </a:r>
            <a:r>
              <a:rPr lang="en-US" b="1" dirty="0"/>
              <a:t>immutable</a:t>
            </a:r>
            <a:r>
              <a:rPr lang="en-US" dirty="0"/>
              <a:t>, </a:t>
            </a:r>
            <a:br>
              <a:rPr lang="en-US" sz="3800" dirty="0"/>
            </a:br>
            <a:r>
              <a:rPr lang="en-US" sz="3000" dirty="0"/>
              <a:t>so we can’t dynamically change their elements: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3" y="3180282"/>
            <a:ext cx="68103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115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Tuples don’t support a lot of the “fancier” options we have with lists, like </a:t>
            </a:r>
            <a:r>
              <a:rPr lang="en-US" b="1" dirty="0">
                <a:solidFill>
                  <a:srgbClr val="FF0000"/>
                </a:solidFill>
              </a:rPr>
              <a:t>.append()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124201"/>
            <a:ext cx="66675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13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hesweethome.com/wp-content/uploads/2015/06/01-widget-toolkit-6304-420x2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22" y="3865703"/>
            <a:ext cx="3763287" cy="250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is Python the BEST Language?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75238"/>
            <a:ext cx="8229600" cy="1783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Programming languages are </a:t>
            </a:r>
            <a:r>
              <a:rPr lang="en-US" i="1" dirty="0"/>
              <a:t>tools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Is there a best tool for ANY job?</a:t>
            </a:r>
          </a:p>
          <a:p>
            <a:pPr lvl="1"/>
            <a:r>
              <a:rPr lang="en-US" dirty="0"/>
              <a:t>No such thing as the “best language”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8485" y="3919743"/>
            <a:ext cx="53929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Python is (comparatively) easy to learn, is a very good tool for many problems, and best of all, </a:t>
            </a:r>
            <a:r>
              <a:rPr lang="en-US" sz="2400" i="1" dirty="0">
                <a:solidFill>
                  <a:srgbClr val="0070C0"/>
                </a:solidFill>
              </a:rPr>
              <a:t>the concepts you learn in this class will apply to almost any other programming language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517913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 but we can add elements to tuples with </a:t>
            </a:r>
            <a:r>
              <a:rPr lang="en-US" b="1" dirty="0"/>
              <a:t>concatenation!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118872" lvl="1" indent="0" algn="ctr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118872" lvl="1" indent="0" algn="ctr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118872" lvl="1" indent="0" algn="ctr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solidFill>
                  <a:srgbClr val="FF0000"/>
                </a:solidFill>
              </a:rPr>
              <a:t>Notice: if you don’t put the </a:t>
            </a:r>
            <a:r>
              <a:rPr lang="en-US" b="1" dirty="0">
                <a:solidFill>
                  <a:srgbClr val="FF0000"/>
                </a:solidFill>
              </a:rPr>
              <a:t>comma</a:t>
            </a:r>
            <a:r>
              <a:rPr lang="en-US" dirty="0">
                <a:solidFill>
                  <a:srgbClr val="FF0000"/>
                </a:solidFill>
              </a:rPr>
              <a:t> there,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Python doesn’t know it’s a tuple, and you get </a:t>
            </a:r>
            <a:r>
              <a:rPr lang="en-US" i="1" dirty="0">
                <a:solidFill>
                  <a:srgbClr val="FF0000"/>
                </a:solidFill>
              </a:rPr>
              <a:t>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error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" name="Left Arrow 3"/>
          <p:cNvSpPr/>
          <p:nvPr/>
        </p:nvSpPr>
        <p:spPr>
          <a:xfrm>
            <a:off x="4495800" y="2971800"/>
            <a:ext cx="1372008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4801008" y="3163825"/>
            <a:ext cx="10668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4572000" y="3733800"/>
            <a:ext cx="1295808" cy="152400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1" y="2451101"/>
            <a:ext cx="68675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tuple() and list()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</a:t>
            </a:r>
            <a:r>
              <a:rPr lang="en-US" dirty="0">
                <a:solidFill>
                  <a:srgbClr val="FF0000"/>
                </a:solidFill>
              </a:rPr>
              <a:t>tuple()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list()</a:t>
            </a:r>
            <a:r>
              <a:rPr lang="en-US" dirty="0"/>
              <a:t> data conversion functions that take a string, but they create tuples and list of </a:t>
            </a:r>
            <a:r>
              <a:rPr lang="en-US" i="1" dirty="0"/>
              <a:t>characters!</a:t>
            </a:r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1" y="3378925"/>
            <a:ext cx="52292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698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.join() </a:t>
            </a:r>
            <a:r>
              <a:rPr lang="en-US" dirty="0"/>
              <a:t>method can reassemble a list or tuple of strings: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71800"/>
            <a:ext cx="7810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20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64" y="4535077"/>
            <a:ext cx="3523137" cy="2335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Tuples vs. Lists – Why have both?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89100"/>
            <a:ext cx="8229600" cy="4711700"/>
          </a:xfrm>
        </p:spPr>
        <p:txBody>
          <a:bodyPr>
            <a:noAutofit/>
          </a:bodyPr>
          <a:lstStyle/>
          <a:p>
            <a:r>
              <a:rPr lang="en-US" sz="2400" dirty="0"/>
              <a:t>Python can run code on tuples </a:t>
            </a:r>
            <a:r>
              <a:rPr lang="en-US" sz="2400" i="1" dirty="0"/>
              <a:t>faster</a:t>
            </a:r>
            <a:r>
              <a:rPr lang="en-US" sz="2400" dirty="0"/>
              <a:t> than on lists, because tuples have fewer features!</a:t>
            </a:r>
          </a:p>
          <a:p>
            <a:r>
              <a:rPr lang="en-US" sz="2400" dirty="0"/>
              <a:t>Tuples are used for data that doesn’t change much, like a sequence that stores the states in the USA.</a:t>
            </a:r>
            <a:br>
              <a:rPr lang="en-US" sz="2400" dirty="0"/>
            </a:br>
            <a:endParaRPr lang="en-US" sz="24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2300" u="sng" dirty="0"/>
              <a:t>Classic trade-off in Programming</a:t>
            </a:r>
            <a:r>
              <a:rPr lang="en-US" sz="2300" dirty="0"/>
              <a:t>: </a:t>
            </a:r>
            <a:r>
              <a:rPr lang="en-US" sz="2300" b="1" dirty="0">
                <a:solidFill>
                  <a:srgbClr val="FF0000"/>
                </a:solidFill>
              </a:rPr>
              <a:t>convenience</a:t>
            </a:r>
            <a:r>
              <a:rPr lang="en-US" sz="2300" b="1" dirty="0">
                <a:solidFill>
                  <a:srgbClr val="0070C0"/>
                </a:solidFill>
              </a:rPr>
              <a:t> </a:t>
            </a:r>
            <a:r>
              <a:rPr lang="en-US" sz="2300" i="1" dirty="0"/>
              <a:t>vs. </a:t>
            </a:r>
            <a:r>
              <a:rPr lang="en-US" sz="2300" b="1" dirty="0">
                <a:solidFill>
                  <a:schemeClr val="accent1"/>
                </a:solidFill>
              </a:rPr>
              <a:t>speed</a:t>
            </a:r>
          </a:p>
          <a:p>
            <a:r>
              <a:rPr lang="en-US" sz="2000" dirty="0"/>
              <a:t>Assuming that elements can't change makes </a:t>
            </a:r>
            <a:br>
              <a:rPr lang="en-US" sz="2000" dirty="0"/>
            </a:br>
            <a:r>
              <a:rPr lang="en-US" sz="2000" dirty="0"/>
              <a:t>tuples much faster, but programming harder</a:t>
            </a:r>
          </a:p>
          <a:p>
            <a:r>
              <a:rPr lang="en-US" sz="2000" dirty="0"/>
              <a:t>So Python gives you two options: </a:t>
            </a:r>
          </a:p>
          <a:p>
            <a:pPr lvl="1"/>
            <a:r>
              <a:rPr lang="en-US" sz="2000" b="1" dirty="0"/>
              <a:t>tuples (fast but limited) </a:t>
            </a:r>
          </a:p>
          <a:p>
            <a:pPr lvl="1"/>
            <a:r>
              <a:rPr lang="en-US" sz="2000" b="1" dirty="0"/>
              <a:t>lists (slow but flexible)</a:t>
            </a:r>
          </a:p>
        </p:txBody>
      </p:sp>
    </p:spTree>
    <p:extLst>
      <p:ext uri="{BB962C8B-B14F-4D97-AF65-F5344CB8AC3E}">
        <p14:creationId xmlns:p14="http://schemas.microsoft.com/office/powerpoint/2010/main" val="15414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Names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086583"/>
          </a:xfrm>
        </p:spPr>
        <p:txBody>
          <a:bodyPr>
            <a:normAutofit/>
          </a:bodyPr>
          <a:lstStyle/>
          <a:p>
            <a:pPr marL="633222" indent="-514350">
              <a:buFont typeface="+mj-lt"/>
              <a:buAutoNum type="arabicPeriod"/>
            </a:pPr>
            <a:r>
              <a:rPr lang="en-US" dirty="0"/>
              <a:t> Create a </a:t>
            </a:r>
            <a:r>
              <a:rPr lang="en-US" b="1" i="1" dirty="0"/>
              <a:t>string variable </a:t>
            </a:r>
            <a:r>
              <a:rPr lang="en-US" dirty="0"/>
              <a:t>that contains all the last (family) names of your group members, separated by spaces.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 Convert this value to a </a:t>
            </a:r>
            <a:r>
              <a:rPr lang="en-US" b="1" i="1" dirty="0"/>
              <a:t>list</a:t>
            </a:r>
            <a:r>
              <a:rPr lang="en-US" dirty="0"/>
              <a:t> of characters.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i="1" dirty="0"/>
              <a:t>Sort</a:t>
            </a:r>
            <a:r>
              <a:rPr lang="en-US" dirty="0"/>
              <a:t> the list of characters.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 Use </a:t>
            </a:r>
            <a:r>
              <a:rPr lang="en-US" b="1" dirty="0">
                <a:solidFill>
                  <a:srgbClr val="FF0000"/>
                </a:solidFill>
              </a:rPr>
              <a:t>.join() </a:t>
            </a:r>
            <a:r>
              <a:rPr lang="en-US" dirty="0"/>
              <a:t>to re-assemble the characters into a string. </a:t>
            </a:r>
          </a:p>
          <a:p>
            <a:pPr marL="118872" indent="0">
              <a:buNone/>
            </a:pPr>
            <a:endParaRPr lang="en-US" sz="1200" b="1" dirty="0"/>
          </a:p>
          <a:p>
            <a:pPr marL="118872" indent="0" algn="ctr">
              <a:buNone/>
            </a:pPr>
            <a:r>
              <a:rPr lang="en-US" b="1" dirty="0"/>
              <a:t>In what order are punctuation (like spaces), capital letters, and lowercase letters placed?</a:t>
            </a:r>
          </a:p>
        </p:txBody>
      </p:sp>
    </p:spTree>
    <p:extLst>
      <p:ext uri="{BB962C8B-B14F-4D97-AF65-F5344CB8AC3E}">
        <p14:creationId xmlns:p14="http://schemas.microsoft.com/office/powerpoint/2010/main" val="21782342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Names (Solution 1 &amp; 2)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Notice how much shorter a program can be if we make good use of all of our tools!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327" y="2905241"/>
            <a:ext cx="5896247" cy="32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833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11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Take 1 minute to look at these two examples with your group. </a:t>
            </a:r>
            <a:r>
              <a:rPr lang="en-US" i="1" dirty="0">
                <a:solidFill>
                  <a:srgbClr val="0070C0"/>
                </a:solidFill>
              </a:rPr>
              <a:t>Discuss what’s different.</a:t>
            </a:r>
            <a:endParaRPr lang="en-US" b="1" i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6" y="3022237"/>
            <a:ext cx="4086225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6" y="3022237"/>
            <a:ext cx="40862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2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80427"/>
            <a:ext cx="8229600" cy="4720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Simple values like </a:t>
            </a:r>
            <a:r>
              <a:rPr lang="en-US" sz="3000" dirty="0" err="1"/>
              <a:t>ints</a:t>
            </a:r>
            <a:r>
              <a:rPr lang="en-US" sz="3000" dirty="0"/>
              <a:t>, floats, and strings are </a:t>
            </a:r>
            <a:r>
              <a:rPr lang="en-US" sz="3000" i="1" dirty="0"/>
              <a:t>copied by value</a:t>
            </a:r>
            <a:r>
              <a:rPr lang="en-US" sz="3000" dirty="0"/>
              <a:t>. This means that when we assign one to a variable, the value is copied over.</a:t>
            </a:r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6" y="4109767"/>
            <a:ext cx="4086225" cy="176212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010400" y="4267201"/>
            <a:ext cx="2438400" cy="461665"/>
            <a:chOff x="5486400" y="4267200"/>
            <a:chExt cx="2438400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5486400" y="42672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score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477000" y="4313366"/>
              <a:ext cx="144780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24602" y="5126251"/>
            <a:ext cx="3124201" cy="461665"/>
            <a:chOff x="5486400" y="4267200"/>
            <a:chExt cx="1922585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5486400" y="42672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new_score</a:t>
              </a:r>
              <a:endParaRPr lang="en-US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18030" y="4313366"/>
              <a:ext cx="890955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10</a:t>
              </a:r>
            </a:p>
          </p:txBody>
        </p:sp>
      </p:grpSp>
      <p:cxnSp>
        <p:nvCxnSpPr>
          <p:cNvPr id="12" name="Straight Arrow Connector 11"/>
          <p:cNvCxnSpPr>
            <a:stCxn id="6" idx="2"/>
            <a:endCxn id="10" idx="0"/>
          </p:cNvCxnSpPr>
          <p:nvPr/>
        </p:nvCxnSpPr>
        <p:spPr>
          <a:xfrm>
            <a:off x="8724901" y="4682698"/>
            <a:ext cx="1" cy="4897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0178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Complex values like lists are </a:t>
            </a:r>
            <a:r>
              <a:rPr lang="en-US" sz="3000" i="1" dirty="0"/>
              <a:t>copied by reference</a:t>
            </a:r>
            <a:r>
              <a:rPr lang="en-US" sz="3000" dirty="0"/>
              <a:t>. That means that when we assign one to a variable, it makes a reference to the original.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70C0"/>
                </a:solidFill>
              </a:rPr>
              <a:t>So anything we do to one is done to the other!</a:t>
            </a:r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4041233"/>
            <a:ext cx="4086225" cy="17621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54800" y="4473474"/>
            <a:ext cx="3328851" cy="461665"/>
            <a:chOff x="4914900" y="4265254"/>
            <a:chExt cx="3009900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4914900" y="4265254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ages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477000" y="4313366"/>
              <a:ext cx="144780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19, 22, 20, 21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273801" y="5172586"/>
            <a:ext cx="2352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new_ages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684519" y="4820695"/>
            <a:ext cx="656207" cy="58077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7378701" y="4706251"/>
            <a:ext cx="100373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5003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.copy()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11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create an actual copy with </a:t>
            </a:r>
            <a:r>
              <a:rPr lang="en-US" b="1" dirty="0">
                <a:solidFill>
                  <a:srgbClr val="FF0000"/>
                </a:solidFill>
              </a:rPr>
              <a:t>.copy() </a:t>
            </a:r>
            <a:r>
              <a:rPr lang="en-US" dirty="0"/>
              <a:t>: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2667001"/>
            <a:ext cx="42481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0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program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1981200" y="1634707"/>
            <a:ext cx="8229600" cy="5070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Program</a:t>
            </a:r>
            <a:r>
              <a:rPr lang="en-US" dirty="0"/>
              <a:t> </a:t>
            </a:r>
            <a:r>
              <a:rPr lang="en-US" i="1" dirty="0"/>
              <a:t>(noun)</a:t>
            </a:r>
          </a:p>
          <a:p>
            <a:pPr marL="0" indent="0">
              <a:buNone/>
            </a:pPr>
            <a:r>
              <a:rPr lang="en-US" sz="2400" i="1" dirty="0"/>
              <a:t>A sequence of instructions that are executed in order to accomplish a desired task.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Your job is often figuring out how to break complex task down into a series of explicit instructions.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An important step towards a program is an…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404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65" charset="-128"/>
                <a:cs typeface="ＭＳ Ｐゴシック" pitchFamily="-65" charset="-128"/>
              </a:rPr>
              <a:t>Modules</a:t>
            </a:r>
          </a:p>
        </p:txBody>
      </p:sp>
      <p:sp>
        <p:nvSpPr>
          <p:cNvPr id="60421" name="Rectangle 1027"/>
          <p:cNvSpPr>
            <a:spLocks noGrp="1" noChangeArrowheads="1"/>
          </p:cNvSpPr>
          <p:nvPr>
            <p:ph idx="1"/>
          </p:nvPr>
        </p:nvSpPr>
        <p:spPr>
          <a:xfrm>
            <a:off x="1981200" y="1663700"/>
            <a:ext cx="8229600" cy="4737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ＭＳ Ｐゴシック" pitchFamily="-65" charset="-128"/>
                <a:cs typeface="ＭＳ Ｐゴシック" pitchFamily="-65" charset="-128"/>
              </a:rPr>
              <a:t>Module</a:t>
            </a:r>
            <a:r>
              <a:rPr lang="en-US" dirty="0">
                <a:ea typeface="ＭＳ Ｐゴシック" pitchFamily="-65" charset="-128"/>
                <a:cs typeface="ＭＳ Ｐゴシック" pitchFamily="-65" charset="-128"/>
              </a:rPr>
              <a:t>: a file that contains a collection of programming code.</a:t>
            </a:r>
          </a:p>
          <a:p>
            <a:pPr eaLnBrk="1" hangingPunct="1"/>
            <a:endParaRPr lang="en-US" dirty="0">
              <a:ea typeface="ＭＳ Ｐゴシック" pitchFamily="-65" charset="-128"/>
            </a:endParaRPr>
          </a:p>
          <a:p>
            <a:pPr eaLnBrk="1" hangingPunct="1"/>
            <a:r>
              <a:rPr lang="en-US" sz="2600" dirty="0">
                <a:ea typeface="ＭＳ Ｐゴシック" pitchFamily="-65" charset="-128"/>
              </a:rPr>
              <a:t>Modules can be used by </a:t>
            </a:r>
            <a:r>
              <a:rPr lang="en-US" sz="2600" b="1" dirty="0">
                <a:ea typeface="ＭＳ Ｐゴシック" pitchFamily="-65" charset="-128"/>
              </a:rPr>
              <a:t>importing</a:t>
            </a:r>
            <a:r>
              <a:rPr lang="en-US" sz="2600" dirty="0">
                <a:ea typeface="ＭＳ Ｐゴシック" pitchFamily="-65" charset="-128"/>
              </a:rPr>
              <a:t> them, at which point the code becomes part of the current program.</a:t>
            </a:r>
          </a:p>
          <a:p>
            <a:pPr eaLnBrk="1" hangingPunct="1"/>
            <a:endParaRPr lang="en-US" sz="1400" i="1" dirty="0">
              <a:ea typeface="ＭＳ Ｐゴシック" pitchFamily="-65" charset="-128"/>
            </a:endParaRPr>
          </a:p>
          <a:p>
            <a:pPr eaLnBrk="1" hangingPunct="1"/>
            <a:r>
              <a:rPr lang="en-US" sz="2600" i="1" dirty="0">
                <a:ea typeface="ＭＳ Ｐゴシック" pitchFamily="-65" charset="-128"/>
              </a:rPr>
              <a:t>Not all of Python is loaded by default! </a:t>
            </a:r>
            <a:br>
              <a:rPr lang="en-US" sz="2600" i="1" dirty="0">
                <a:ea typeface="ＭＳ Ｐゴシック" pitchFamily="-65" charset="-128"/>
              </a:rPr>
            </a:br>
            <a:r>
              <a:rPr lang="en-US" sz="2600" dirty="0">
                <a:ea typeface="ＭＳ Ｐゴシック" pitchFamily="-65" charset="-128"/>
              </a:rPr>
              <a:t>Importing allows us to use more of the language.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486728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29116"/>
            <a:ext cx="8229600" cy="4771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Modules contain groups of related functions: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math </a:t>
            </a:r>
            <a:r>
              <a:rPr lang="en-US" dirty="0"/>
              <a:t>contains a lot of useful mathematical code</a:t>
            </a:r>
          </a:p>
          <a:p>
            <a:pPr lvl="1"/>
            <a:r>
              <a:rPr lang="en-US" dirty="0"/>
              <a:t>Modules can also contain classes or constants</a:t>
            </a:r>
          </a:p>
          <a:p>
            <a:pPr lvl="2">
              <a:spcAft>
                <a:spcPts val="600"/>
              </a:spcAft>
            </a:pPr>
            <a:r>
              <a:rPr lang="en-US" b="1" dirty="0" err="1">
                <a:solidFill>
                  <a:srgbClr val="FF0000"/>
                </a:solidFill>
              </a:rPr>
              <a:t>math.pi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Normally when we import a module we then have to say </a:t>
            </a:r>
            <a:r>
              <a:rPr lang="en-US" b="1" dirty="0" err="1">
                <a:solidFill>
                  <a:srgbClr val="7030A0"/>
                </a:solidFill>
              </a:rPr>
              <a:t>modulename</a:t>
            </a:r>
            <a:r>
              <a:rPr lang="en-US" b="1" dirty="0" err="1">
                <a:solidFill>
                  <a:srgbClr val="FF0000"/>
                </a:solidFill>
              </a:rPr>
              <a:t>.methodname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115" y="4959446"/>
            <a:ext cx="33432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172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Module?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51001"/>
            <a:ext cx="8229600" cy="505459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built-in function </a:t>
            </a:r>
            <a:r>
              <a:rPr lang="en-US" b="1" dirty="0">
                <a:solidFill>
                  <a:srgbClr val="FF0000"/>
                </a:solidFill>
              </a:rPr>
              <a:t>dir() </a:t>
            </a:r>
            <a:r>
              <a:rPr lang="en-US" dirty="0"/>
              <a:t>is used to find out </a:t>
            </a:r>
            <a:r>
              <a:rPr lang="en-US" b="1" dirty="0"/>
              <a:t>what a module defines. </a:t>
            </a:r>
            <a:r>
              <a:rPr lang="en-US" dirty="0"/>
              <a:t>It returns a sorted list of strings: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This can be helpful if you can’t remember the name of a function in a module.</a:t>
            </a:r>
          </a:p>
          <a:p>
            <a:endParaRPr lang="en-US" sz="44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88" y="2820125"/>
            <a:ext cx="87344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245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21920"/>
            <a:ext cx="5867400" cy="12527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What’s in a Module?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38300"/>
            <a:ext cx="7797800" cy="4762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Need more?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the </a:t>
            </a:r>
            <a:r>
              <a:rPr lang="en-US" b="1" dirty="0">
                <a:solidFill>
                  <a:srgbClr val="FF0000"/>
                </a:solidFill>
              </a:rPr>
              <a:t>help()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function.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gives a LOT</a:t>
            </a:r>
            <a:br>
              <a:rPr lang="en-US" dirty="0"/>
            </a:br>
            <a:r>
              <a:rPr lang="en-US" dirty="0"/>
              <a:t>of information.</a:t>
            </a:r>
          </a:p>
          <a:p>
            <a:pPr>
              <a:buNone/>
            </a:pPr>
            <a:endParaRPr lang="en-US" b="1" dirty="0">
              <a:solidFill>
                <a:srgbClr val="FF0000"/>
              </a:solidFill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1473282"/>
            <a:ext cx="5105400" cy="53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596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(Example)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32710"/>
            <a:ext cx="8229600" cy="5172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Here’s a short program that calculates the volume of a rectangular solid that’s 3 units wide, 4 units long, and 6 units high: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3326676"/>
            <a:ext cx="46577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2637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Area 1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086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similar program that calculates the surface area of a cylinder. Remember, you can use </a:t>
            </a:r>
            <a:r>
              <a:rPr lang="en-US" b="1" dirty="0" err="1">
                <a:solidFill>
                  <a:srgbClr val="FF0000"/>
                </a:solidFill>
              </a:rPr>
              <a:t>math.pi</a:t>
            </a:r>
            <a:r>
              <a:rPr lang="en-US" dirty="0"/>
              <a:t> if you’ve imported the math module. </a:t>
            </a:r>
            <a:r>
              <a:rPr lang="en-US" i="1" dirty="0"/>
              <a:t>Look the formula up on Google!</a:t>
            </a:r>
            <a:endParaRPr lang="en-US" sz="2400" i="1" dirty="0"/>
          </a:p>
          <a:p>
            <a:endParaRPr lang="en-US" dirty="0"/>
          </a:p>
          <a:p>
            <a:r>
              <a:rPr lang="en-US" dirty="0"/>
              <a:t>You can test your program with a cylinder of radius </a:t>
            </a:r>
            <a:r>
              <a:rPr lang="en-US" dirty="0">
                <a:solidFill>
                  <a:srgbClr val="0070C0"/>
                </a:solidFill>
              </a:rPr>
              <a:t>5</a:t>
            </a:r>
            <a:r>
              <a:rPr lang="en-US" dirty="0"/>
              <a:t> and height </a:t>
            </a:r>
            <a:r>
              <a:rPr lang="en-US" dirty="0">
                <a:solidFill>
                  <a:srgbClr val="0070C0"/>
                </a:solidFill>
              </a:rPr>
              <a:t>8</a:t>
            </a:r>
            <a:r>
              <a:rPr lang="en-US" dirty="0"/>
              <a:t>. </a:t>
            </a:r>
          </a:p>
          <a:p>
            <a:r>
              <a:rPr lang="en-US" dirty="0"/>
              <a:t>The surface area should be </a:t>
            </a:r>
            <a:r>
              <a:rPr lang="en-US" dirty="0">
                <a:solidFill>
                  <a:srgbClr val="0070C0"/>
                </a:solidFill>
              </a:rPr>
              <a:t>408.4070449666731</a:t>
            </a:r>
          </a:p>
        </p:txBody>
      </p:sp>
    </p:spTree>
    <p:extLst>
      <p:ext uri="{BB962C8B-B14F-4D97-AF65-F5344CB8AC3E}">
        <p14:creationId xmlns:p14="http://schemas.microsoft.com/office/powerpoint/2010/main" val="38350699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Area 1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Here’s my solution: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375264"/>
            <a:ext cx="84582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179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51000"/>
            <a:ext cx="8229600" cy="5054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We open </a:t>
            </a:r>
            <a:r>
              <a:rPr lang="en-US" b="1" i="1" dirty="0"/>
              <a:t>Script Mode </a:t>
            </a:r>
            <a:r>
              <a:rPr lang="en-US" dirty="0"/>
              <a:t>in IDLE by choosing “New File”: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This is where we’ll write our programs from now on. </a:t>
            </a:r>
            <a:br>
              <a:rPr lang="en-US" dirty="0"/>
            </a:br>
            <a:r>
              <a:rPr lang="en-US" dirty="0"/>
              <a:t>We can still use Interactive Mode to test things!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2209801"/>
            <a:ext cx="7258439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490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Mode and HW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Homeworks after HW1 will be turned in using Script mode.</a:t>
            </a:r>
          </a:p>
          <a:p>
            <a:endParaRPr lang="en-US" dirty="0"/>
          </a:p>
          <a:p>
            <a:r>
              <a:rPr lang="en-US" dirty="0"/>
              <a:t>Save your programs as .</a:t>
            </a:r>
            <a:r>
              <a:rPr lang="en-US" dirty="0" err="1"/>
              <a:t>py</a:t>
            </a:r>
            <a:r>
              <a:rPr lang="en-US" dirty="0"/>
              <a:t> files and turn these in.</a:t>
            </a:r>
          </a:p>
          <a:p>
            <a:endParaRPr lang="en-US" dirty="0"/>
          </a:p>
          <a:p>
            <a:r>
              <a:rPr lang="en-US" dirty="0"/>
              <a:t>You should follow this naming convention:</a:t>
            </a:r>
          </a:p>
          <a:p>
            <a:pPr lvl="1"/>
            <a:r>
              <a:rPr lang="en-US" dirty="0"/>
              <a:t>your username_homeworknumber_problemnumber.py</a:t>
            </a:r>
          </a:p>
          <a:p>
            <a:pPr lvl="1"/>
            <a:r>
              <a:rPr lang="en-US" dirty="0"/>
              <a:t>So I might turn in </a:t>
            </a:r>
            <a:r>
              <a:rPr lang="en-US" b="1" dirty="0">
                <a:solidFill>
                  <a:srgbClr val="0070C0"/>
                </a:solidFill>
              </a:rPr>
              <a:t>johfdunc_HW2_319.py</a:t>
            </a:r>
          </a:p>
        </p:txBody>
      </p:sp>
    </p:spTree>
    <p:extLst>
      <p:ext uri="{BB962C8B-B14F-4D97-AF65-F5344CB8AC3E}">
        <p14:creationId xmlns:p14="http://schemas.microsoft.com/office/powerpoint/2010/main" val="41884758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print()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2"/>
            <a:ext cx="82296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see how </a:t>
            </a:r>
            <a:r>
              <a:rPr lang="en-US" i="1" dirty="0"/>
              <a:t>Script Mode </a:t>
            </a:r>
            <a:r>
              <a:rPr lang="en-US" dirty="0"/>
              <a:t>works, let’s introduce a way to get </a:t>
            </a:r>
            <a:r>
              <a:rPr lang="en-US" b="1" dirty="0"/>
              <a:t>output</a:t>
            </a:r>
            <a:r>
              <a:rPr lang="en-US" dirty="0"/>
              <a:t> from a program.</a:t>
            </a:r>
          </a:p>
          <a:p>
            <a:endParaRPr lang="en-US" sz="1200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print() </a:t>
            </a:r>
            <a:r>
              <a:rPr lang="en-US" dirty="0"/>
              <a:t>function takes a string and outputs it to the console. Here’s a traditional first program: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1" y="3886201"/>
            <a:ext cx="36861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865" y="3862252"/>
            <a:ext cx="37433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738" y="3882827"/>
            <a:ext cx="2390775" cy="1628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311" y="3865410"/>
            <a:ext cx="3557588" cy="2635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393" y="3882827"/>
            <a:ext cx="30956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1981200" y="1675237"/>
            <a:ext cx="8229600" cy="480176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b="1" dirty="0"/>
              <a:t>Algorithm</a:t>
            </a:r>
            <a:r>
              <a:rPr lang="en-US" dirty="0"/>
              <a:t> </a:t>
            </a:r>
            <a:r>
              <a:rPr lang="en-US" i="1" dirty="0"/>
              <a:t>(noun)</a:t>
            </a:r>
            <a:endParaRPr lang="en-US" dirty="0"/>
          </a:p>
          <a:p>
            <a:pPr marL="0" indent="0">
              <a:buNone/>
              <a:defRPr/>
            </a:pPr>
            <a:r>
              <a:rPr lang="en-US" sz="2400" i="1" dirty="0"/>
              <a:t>A finite set of precise instructions for performing a computation or solving a problem.</a:t>
            </a:r>
          </a:p>
          <a:p>
            <a:pPr>
              <a:defRPr/>
            </a:pPr>
            <a:endParaRPr lang="en-US" sz="2400" dirty="0"/>
          </a:p>
          <a:p>
            <a:pPr marL="0" indent="0">
              <a:buNone/>
              <a:defRPr/>
            </a:pPr>
            <a:r>
              <a:rPr lang="en-US" sz="2400" i="1" u="sng" dirty="0"/>
              <a:t>Example</a:t>
            </a:r>
            <a:endParaRPr lang="en-US" sz="2400" dirty="0"/>
          </a:p>
          <a:p>
            <a:pPr marL="0" indent="0">
              <a:buNone/>
              <a:defRPr/>
            </a:pPr>
            <a:r>
              <a:rPr lang="en-US" dirty="0">
                <a:solidFill>
                  <a:srgbClr val="002060"/>
                </a:solidFill>
              </a:rPr>
              <a:t>How to add a list of numbers: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dirty="0">
                <a:solidFill>
                  <a:srgbClr val="002060"/>
                </a:solidFill>
              </a:rPr>
              <a:t>Start a total at 0.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dirty="0">
                <a:solidFill>
                  <a:srgbClr val="002060"/>
                </a:solidFill>
              </a:rPr>
              <a:t>Are there more numbers? </a:t>
            </a:r>
          </a:p>
          <a:p>
            <a:pPr marL="1236726" lvl="2" indent="-514350">
              <a:buFont typeface="+mj-lt"/>
              <a:buAutoNum type="alphaLcParenR"/>
              <a:defRPr/>
            </a:pPr>
            <a:r>
              <a:rPr lang="en-US" sz="2200" dirty="0">
                <a:solidFill>
                  <a:srgbClr val="002060"/>
                </a:solidFill>
              </a:rPr>
              <a:t>If so, add the next one to the total and return to Step 2.</a:t>
            </a:r>
          </a:p>
          <a:p>
            <a:pPr marL="1236726" lvl="2" indent="-514350">
              <a:buFont typeface="+mj-lt"/>
              <a:buAutoNum type="alphaLcParenR"/>
              <a:defRPr/>
            </a:pPr>
            <a:r>
              <a:rPr lang="en-US" sz="2200" dirty="0">
                <a:solidFill>
                  <a:srgbClr val="002060"/>
                </a:solidFill>
              </a:rPr>
              <a:t>If not, stop. The total is your answer.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37417" y="3396344"/>
            <a:ext cx="2290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libri"/>
                <a:cs typeface="Calibri"/>
              </a:rPr>
              <a:t>This is why we covered algorithms in I201!</a:t>
            </a:r>
          </a:p>
        </p:txBody>
      </p:sp>
    </p:spTree>
    <p:extLst>
      <p:ext uri="{BB962C8B-B14F-4D97-AF65-F5344CB8AC3E}">
        <p14:creationId xmlns:p14="http://schemas.microsoft.com/office/powerpoint/2010/main" val="36028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input()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also need a way to ask the user to input information:</a:t>
            </a:r>
          </a:p>
          <a:p>
            <a:endParaRPr lang="en-US" sz="3000" dirty="0"/>
          </a:p>
          <a:p>
            <a:endParaRPr lang="en-US" sz="30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sz="2600" dirty="0"/>
              <a:t>The </a:t>
            </a:r>
            <a:r>
              <a:rPr lang="en-US" sz="2600" b="1" dirty="0">
                <a:solidFill>
                  <a:srgbClr val="FF0000"/>
                </a:solidFill>
              </a:rPr>
              <a:t>input() </a:t>
            </a:r>
            <a:r>
              <a:rPr lang="en-US" sz="2600" dirty="0"/>
              <a:t>function prompts the user for keyboard input, and </a:t>
            </a:r>
            <a:r>
              <a:rPr lang="en-US" sz="2600" i="1" dirty="0"/>
              <a:t>returns a string</a:t>
            </a:r>
            <a:r>
              <a:rPr lang="en-US" sz="26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1" y="2260600"/>
            <a:ext cx="5324475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4992690"/>
            <a:ext cx="86487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637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input()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use information the user gives us in our programs!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1" y="2349500"/>
            <a:ext cx="5324475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4262439"/>
            <a:ext cx="8648700" cy="17621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48000" y="5410200"/>
            <a:ext cx="1371600" cy="3679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34000" y="3035300"/>
            <a:ext cx="1828800" cy="228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1273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 From the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went wrong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3" y="2324101"/>
            <a:ext cx="5324475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183065"/>
            <a:ext cx="8648700" cy="17621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495800" y="5360125"/>
            <a:ext cx="800100" cy="1153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7333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 From the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probably need to convert the data from the user to an integer.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But that causes</a:t>
            </a:r>
            <a:br>
              <a:rPr lang="en-US" i="1" dirty="0"/>
            </a:br>
            <a:r>
              <a:rPr lang="en-US" i="1" dirty="0"/>
              <a:t>this problem: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709" y="2350227"/>
            <a:ext cx="5324475" cy="1676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981700" y="2334332"/>
            <a:ext cx="114300" cy="5218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057400" y="3431177"/>
            <a:ext cx="7524750" cy="2969624"/>
            <a:chOff x="533400" y="3431177"/>
            <a:chExt cx="7524750" cy="29696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4391026"/>
              <a:ext cx="7524750" cy="2009775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V="1">
              <a:off x="3857897" y="3431177"/>
              <a:ext cx="2899954" cy="233389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51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 From the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 we have to convert it BACK when we print!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Now it works!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1" y="2438400"/>
            <a:ext cx="5324475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06" y="4572000"/>
            <a:ext cx="8686800" cy="17335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496300" y="3537532"/>
            <a:ext cx="114300" cy="57726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723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Area 2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51001"/>
            <a:ext cx="8229600" cy="5035783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Re-write your surface area program in Script Mode:</a:t>
            </a:r>
          </a:p>
          <a:p>
            <a:r>
              <a:rPr lang="en-US" sz="2200" dirty="0"/>
              <a:t>Prompt the user for the values to be stored in radius and  height.</a:t>
            </a:r>
          </a:p>
          <a:p>
            <a:r>
              <a:rPr lang="en-US" sz="2200" dirty="0"/>
              <a:t>You’ll still need to import the math module, and you will need to convert the data from a string to an integer and back!</a:t>
            </a:r>
          </a:p>
          <a:p>
            <a:r>
              <a:rPr lang="en-US" sz="2200" dirty="0">
                <a:solidFill>
                  <a:srgbClr val="0070C0"/>
                </a:solidFill>
              </a:rPr>
              <a:t>The screenshot below shows 2 sample runs of the program.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939177"/>
            <a:ext cx="8058150" cy="27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953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Area 2 (Solution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1539207"/>
            <a:ext cx="8944092" cy="37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697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Are a reminder, any line that starts with a </a:t>
            </a:r>
            <a:r>
              <a:rPr lang="en-US" b="1" dirty="0">
                <a:solidFill>
                  <a:srgbClr val="0070C0"/>
                </a:solidFill>
              </a:rPr>
              <a:t>#</a:t>
            </a:r>
            <a:r>
              <a:rPr lang="en-US" dirty="0"/>
              <a:t> will be ignored by Python. IDLE will highlight it in red.</a:t>
            </a:r>
          </a:p>
          <a:p>
            <a:endParaRPr lang="en-US" dirty="0"/>
          </a:p>
          <a:p>
            <a:r>
              <a:rPr lang="en-US" dirty="0"/>
              <a:t>Comments are very important tools for organizing code and communicating with other people who may need to read it!</a:t>
            </a:r>
          </a:p>
          <a:p>
            <a:endParaRPr lang="en-US" dirty="0"/>
          </a:p>
          <a:p>
            <a:r>
              <a:rPr lang="en-US" dirty="0"/>
              <a:t>Comments are a factor in grading.</a:t>
            </a:r>
          </a:p>
          <a:p>
            <a:endParaRPr lang="en-US" dirty="0"/>
          </a:p>
          <a:p>
            <a:r>
              <a:rPr lang="en-US" dirty="0"/>
              <a:t>It’s not 1 comment per 1 line. Use comments to organize sections of the code.</a:t>
            </a:r>
          </a:p>
        </p:txBody>
      </p:sp>
    </p:spTree>
    <p:extLst>
      <p:ext uri="{BB962C8B-B14F-4D97-AF65-F5344CB8AC3E}">
        <p14:creationId xmlns:p14="http://schemas.microsoft.com/office/powerpoint/2010/main" val="19680594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Surface Area 2 (Solution with Comments)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1779357"/>
            <a:ext cx="88106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14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981200" y="28027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01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134053"/>
            <a:ext cx="8229600" cy="2552731"/>
          </a:xfrm>
        </p:spPr>
        <p:txBody>
          <a:bodyPr>
            <a:normAutofit/>
          </a:bodyPr>
          <a:lstStyle/>
          <a:p>
            <a:r>
              <a:rPr lang="en-US" dirty="0"/>
              <a:t>Each group gets a </a:t>
            </a:r>
            <a:r>
              <a:rPr lang="en-US" b="1" dirty="0"/>
              <a:t>set of props.</a:t>
            </a:r>
          </a:p>
          <a:p>
            <a:r>
              <a:rPr lang="en-US" dirty="0"/>
              <a:t>This round use 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solidFill>
                  <a:srgbClr val="FF6600"/>
                </a:solidFill>
              </a:rPr>
              <a:t>Orange</a:t>
            </a:r>
            <a:r>
              <a:rPr lang="en-US" dirty="0"/>
              <a:t>, and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</a:t>
            </a:r>
            <a:r>
              <a:rPr lang="en-US" dirty="0"/>
              <a:t>. </a:t>
            </a:r>
          </a:p>
          <a:p>
            <a:r>
              <a:rPr lang="en-US" dirty="0"/>
              <a:t>Stack them like the picture!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056" y="1704776"/>
            <a:ext cx="5361368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57056" y="1815179"/>
            <a:ext cx="762000" cy="44003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4656" y="2255210"/>
            <a:ext cx="1066800" cy="47437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Orange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28456" y="2729579"/>
            <a:ext cx="1219200" cy="4000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Yellow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176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I210 – Introduction to Programming </a:t>
            </a:r>
            <a:r>
              <a:rPr lang="en-US"/>
              <a:t>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</p:spTree>
    <p:extLst>
      <p:ext uri="{BB962C8B-B14F-4D97-AF65-F5344CB8AC3E}">
        <p14:creationId xmlns:p14="http://schemas.microsoft.com/office/powerpoint/2010/main" val="35223929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Today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1" y="1617524"/>
            <a:ext cx="7751285" cy="303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>
                <a:latin typeface="Cambria"/>
                <a:cs typeface="Cambria"/>
              </a:rPr>
              <a:t>Comments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>
                <a:latin typeface="Cambria"/>
                <a:cs typeface="Cambria"/>
              </a:rPr>
              <a:t>The </a:t>
            </a:r>
            <a:r>
              <a:rPr lang="en-US" sz="3200" b="1" dirty="0" err="1">
                <a:latin typeface="Cambria"/>
                <a:cs typeface="Cambria"/>
              </a:rPr>
              <a:t>eval</a:t>
            </a:r>
            <a:r>
              <a:rPr lang="en-US" sz="3200" b="1" dirty="0">
                <a:latin typeface="Cambria"/>
                <a:cs typeface="Cambria"/>
              </a:rPr>
              <a:t>() </a:t>
            </a:r>
            <a:r>
              <a:rPr lang="en-US" sz="3200" dirty="0">
                <a:latin typeface="Cambria"/>
                <a:cs typeface="Cambria"/>
              </a:rPr>
              <a:t>function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>
                <a:latin typeface="Cambria"/>
                <a:cs typeface="Cambria"/>
              </a:rPr>
              <a:t>Making decisions: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3200" b="1" dirty="0">
                <a:latin typeface="Cambria"/>
                <a:cs typeface="Cambria"/>
              </a:rPr>
              <a:t>If</a:t>
            </a:r>
            <a:r>
              <a:rPr lang="en-US" sz="3200" dirty="0">
                <a:latin typeface="Cambria"/>
                <a:cs typeface="Cambria"/>
              </a:rPr>
              <a:t> statements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3200" b="1" dirty="0">
                <a:latin typeface="Cambria"/>
                <a:cs typeface="Cambria"/>
              </a:rPr>
              <a:t>Else</a:t>
            </a:r>
            <a:r>
              <a:rPr lang="en-US" sz="3200" dirty="0">
                <a:latin typeface="Cambria"/>
                <a:cs typeface="Cambria"/>
              </a:rPr>
              <a:t> clauses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61" y="230894"/>
            <a:ext cx="3707321" cy="644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789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Mode and HW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Homeworks after HW1 will be turned in using Script mode.</a:t>
            </a:r>
          </a:p>
          <a:p>
            <a:endParaRPr lang="en-US" dirty="0"/>
          </a:p>
          <a:p>
            <a:r>
              <a:rPr lang="en-US" dirty="0"/>
              <a:t>Save your programs as .</a:t>
            </a:r>
            <a:r>
              <a:rPr lang="en-US" dirty="0" err="1"/>
              <a:t>py</a:t>
            </a:r>
            <a:r>
              <a:rPr lang="en-US" dirty="0"/>
              <a:t> files and turn these in.</a:t>
            </a:r>
          </a:p>
          <a:p>
            <a:endParaRPr lang="en-US" dirty="0"/>
          </a:p>
          <a:p>
            <a:r>
              <a:rPr lang="en-US" dirty="0"/>
              <a:t>You should follow this naming convention:</a:t>
            </a:r>
          </a:p>
          <a:p>
            <a:pPr lvl="1"/>
            <a:r>
              <a:rPr lang="en-US" dirty="0"/>
              <a:t>your username_homeworknumber_problemnumber.py</a:t>
            </a:r>
          </a:p>
          <a:p>
            <a:pPr lvl="1"/>
            <a:r>
              <a:rPr lang="en-US" dirty="0"/>
              <a:t>So I might turn in </a:t>
            </a:r>
            <a:r>
              <a:rPr lang="en-US" b="1" dirty="0">
                <a:solidFill>
                  <a:srgbClr val="0070C0"/>
                </a:solidFill>
              </a:rPr>
              <a:t>johfdunc_HW2_319.py</a:t>
            </a:r>
          </a:p>
          <a:p>
            <a:pPr lvl="1"/>
            <a:r>
              <a:rPr lang="en-US" dirty="0"/>
              <a:t>You can also turn in 1 file as </a:t>
            </a:r>
            <a:r>
              <a:rPr lang="en-US" b="1" dirty="0">
                <a:solidFill>
                  <a:srgbClr val="0070C0"/>
                </a:solidFill>
              </a:rPr>
              <a:t>johfdunc_HW2.py</a:t>
            </a:r>
          </a:p>
          <a:p>
            <a:pPr lvl="1"/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7510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print() with commas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16885"/>
            <a:ext cx="8686800" cy="4876800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dirty="0"/>
              <a:t>The </a:t>
            </a:r>
            <a:r>
              <a:rPr lang="en-US" b="1" dirty="0"/>
              <a:t>print() </a:t>
            </a:r>
            <a:r>
              <a:rPr lang="en-US" dirty="0"/>
              <a:t>function has a shortcut with commas.</a:t>
            </a:r>
            <a:endParaRPr lang="en-US" sz="2400" dirty="0"/>
          </a:p>
          <a:p>
            <a:pPr lvl="1"/>
            <a:endParaRPr lang="en-US" sz="1400" dirty="0">
              <a:solidFill>
                <a:srgbClr val="FF0000"/>
              </a:solidFill>
              <a:latin typeface="Courier New" pitchFamily="-65" charset="0"/>
              <a:ea typeface="ＭＳ Ｐゴシック" pitchFamily="-65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349" y="2000153"/>
            <a:ext cx="7487195" cy="463835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4342015" y="6076605"/>
            <a:ext cx="0" cy="3574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265026" y="6076605"/>
            <a:ext cx="0" cy="3574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5526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Seconds Per Day (Version 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06" y="1524000"/>
            <a:ext cx="7138988" cy="3758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4995426"/>
            <a:ext cx="6476999" cy="18625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10647" y="2496847"/>
            <a:ext cx="2309552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/>
                <a:cs typeface="Calibri"/>
              </a:rPr>
              <a:t>Here we compare the two ways to output with print().</a:t>
            </a:r>
          </a:p>
        </p:txBody>
      </p:sp>
    </p:spTree>
    <p:extLst>
      <p:ext uri="{BB962C8B-B14F-4D97-AF65-F5344CB8AC3E}">
        <p14:creationId xmlns:p14="http://schemas.microsoft.com/office/powerpoint/2010/main" val="315538741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Tip – Variable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80426"/>
            <a:ext cx="8229600" cy="4720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variables when: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400" dirty="0"/>
              <a:t>The same result is needed in more than one place.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400" dirty="0"/>
              <a:t>Naming the information makes the code more legible.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3" y="3393589"/>
            <a:ext cx="72294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592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eval</a:t>
            </a:r>
            <a:r>
              <a:rPr lang="en-US" dirty="0"/>
              <a:t>()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16288"/>
            <a:ext cx="8229600" cy="4784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Need to get something other than a string from the user? </a:t>
            </a:r>
            <a:br>
              <a:rPr lang="en-US" sz="2400" dirty="0"/>
            </a:br>
            <a:r>
              <a:rPr lang="en-US" sz="2400" dirty="0"/>
              <a:t>Try the </a:t>
            </a:r>
            <a:r>
              <a:rPr lang="en-US" sz="2400" b="1" dirty="0" err="1">
                <a:solidFill>
                  <a:srgbClr val="FF0000"/>
                </a:solidFill>
              </a:rPr>
              <a:t>eval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dirty="0"/>
              <a:t>function! Python </a:t>
            </a:r>
            <a:r>
              <a:rPr lang="en-US" sz="2400" i="1" dirty="0"/>
              <a:t>evaluates</a:t>
            </a:r>
            <a:r>
              <a:rPr lang="en-US" sz="2400" dirty="0"/>
              <a:t> the expression.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2541792"/>
            <a:ext cx="7086600" cy="2480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1" y="4675392"/>
            <a:ext cx="7069183" cy="20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188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Runtime Error Waiting to Happen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7" y="1670739"/>
            <a:ext cx="6562725" cy="2209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191000"/>
            <a:ext cx="8820150" cy="25336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0" y="1670739"/>
            <a:ext cx="213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eval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dirty="0"/>
              <a:t>won’t save you from the user entering a zero value!</a:t>
            </a:r>
          </a:p>
        </p:txBody>
      </p:sp>
    </p:spTree>
    <p:extLst>
      <p:ext uri="{BB962C8B-B14F-4D97-AF65-F5344CB8AC3E}">
        <p14:creationId xmlns:p14="http://schemas.microsoft.com/office/powerpoint/2010/main" val="6165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Always Watch Out for Zero Division!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2992" y="1924861"/>
            <a:ext cx="51054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58000" y="1758098"/>
            <a:ext cx="358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How can we guard our programs (and houses) from the terror of </a:t>
            </a:r>
            <a:r>
              <a:rPr lang="en-US" sz="3200" b="1" dirty="0">
                <a:solidFill>
                  <a:srgbClr val="0070C0"/>
                </a:solidFill>
              </a:rPr>
              <a:t>division by 0</a:t>
            </a:r>
            <a:r>
              <a:rPr lang="en-US" sz="320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13085" y="5999524"/>
            <a:ext cx="880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programs need to be able to make decisions…</a:t>
            </a:r>
          </a:p>
        </p:txBody>
      </p:sp>
    </p:spTree>
    <p:extLst>
      <p:ext uri="{BB962C8B-B14F-4D97-AF65-F5344CB8AC3E}">
        <p14:creationId xmlns:p14="http://schemas.microsoft.com/office/powerpoint/2010/main" val="41917492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1" y="3885612"/>
            <a:ext cx="7277539" cy="298404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Temperatures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922" y="1417639"/>
            <a:ext cx="7844234" cy="5269145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dirty="0"/>
              <a:t>Ask the user for a number, then convert from C to F AND from F to C according to these formulas:</a:t>
            </a:r>
          </a:p>
          <a:p>
            <a:pPr marL="118872" indent="0">
              <a:buNone/>
            </a:pPr>
            <a:r>
              <a:rPr lang="en-US" sz="2400" dirty="0"/>
              <a:t>	</a:t>
            </a:r>
            <a:r>
              <a:rPr lang="en-US" sz="2200" b="1" dirty="0">
                <a:solidFill>
                  <a:srgbClr val="0070C0"/>
                </a:solidFill>
              </a:rPr>
              <a:t>From C to F – </a:t>
            </a:r>
            <a:r>
              <a:rPr lang="en-US" sz="2200" dirty="0">
                <a:solidFill>
                  <a:srgbClr val="0070C0"/>
                </a:solidFill>
              </a:rPr>
              <a:t>Multiply by 9/5, then add 32</a:t>
            </a:r>
          </a:p>
          <a:p>
            <a:pPr marL="118872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	From F to C – </a:t>
            </a:r>
            <a:r>
              <a:rPr lang="en-US" sz="2200" dirty="0">
                <a:solidFill>
                  <a:srgbClr val="0070C0"/>
                </a:solidFill>
              </a:rPr>
              <a:t>Subtract 32, multiply by 5/9</a:t>
            </a:r>
          </a:p>
          <a:p>
            <a:pPr marL="118872" indent="0">
              <a:buNone/>
            </a:pPr>
            <a:r>
              <a:rPr lang="en-US" sz="2400" dirty="0"/>
              <a:t>Print both results out. Two examples shown below:</a:t>
            </a:r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4" name="Picture 4" descr="File:Thermometer CF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462" y="2920786"/>
            <a:ext cx="1679383" cy="292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22" y="4048611"/>
            <a:ext cx="6917156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5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838475"/>
            <a:ext cx="8229600" cy="292936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Move the disks so they end up on </a:t>
            </a:r>
            <a:r>
              <a:rPr lang="en-US" b="1" dirty="0"/>
              <a:t>peg C in the same order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with the </a:t>
            </a:r>
            <a:r>
              <a:rPr lang="en-US" i="1" dirty="0"/>
              <a:t>following rules</a:t>
            </a:r>
            <a:r>
              <a:rPr lang="en-US" dirty="0"/>
              <a:t>:</a:t>
            </a:r>
          </a:p>
          <a:p>
            <a:pPr marL="9715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Only one disk may be moved at a time.</a:t>
            </a:r>
          </a:p>
          <a:p>
            <a:pPr marL="9715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No disk may be placed on top of a smaller disk.</a:t>
            </a:r>
          </a:p>
          <a:p>
            <a:pPr marL="9715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Only the top disk on a peg may be moved, and it becomes the new top disk on its destination peg</a:t>
            </a:r>
          </a:p>
          <a:p>
            <a:pPr marL="57150" indent="0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0000FF"/>
                </a:solidFill>
              </a:rPr>
              <a:t>You want to end up with a written solution – an </a:t>
            </a:r>
            <a:r>
              <a:rPr lang="en-US" sz="2400" b="1" i="1" dirty="0">
                <a:solidFill>
                  <a:srgbClr val="0000FF"/>
                </a:solidFill>
              </a:rPr>
              <a:t>algorithm</a:t>
            </a:r>
            <a:r>
              <a:rPr lang="en-US" sz="2400" b="1" dirty="0">
                <a:solidFill>
                  <a:srgbClr val="0000FF"/>
                </a:solidFill>
              </a:rPr>
              <a:t>! </a:t>
            </a:r>
            <a:br>
              <a:rPr lang="en-US" sz="2400" b="1" dirty="0">
                <a:solidFill>
                  <a:srgbClr val="0000FF"/>
                </a:solidFill>
              </a:rPr>
            </a:br>
            <a:r>
              <a:rPr lang="en-US" sz="2000" b="1" dirty="0">
                <a:solidFill>
                  <a:srgbClr val="0000FF"/>
                </a:solidFill>
              </a:rPr>
              <a:t>How many moves did it take?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056" y="1704776"/>
            <a:ext cx="5361368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57056" y="1815179"/>
            <a:ext cx="762000" cy="44003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4656" y="2255210"/>
            <a:ext cx="1066800" cy="47437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Orange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28456" y="2729579"/>
            <a:ext cx="1219200" cy="4000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Yellow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41217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Temperatures (Solution)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18872" indent="0">
              <a:buNone/>
            </a:pPr>
            <a:endParaRPr lang="en-US" sz="22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sz="22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sz="22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sz="22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sz="22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sz="22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sz="22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sz="22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sz="22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sz="22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sz="22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r>
              <a:rPr lang="en-US" sz="2200" b="1" dirty="0">
                <a:solidFill>
                  <a:schemeClr val="bg1"/>
                </a:solidFill>
              </a:rPr>
              <a:t>What if we only want to print out the “right” conversion?</a:t>
            </a:r>
          </a:p>
          <a:p>
            <a:pPr marL="118872" indent="0">
              <a:buNone/>
            </a:pPr>
            <a:r>
              <a:rPr lang="en-US" sz="2200" b="1" i="1" dirty="0">
                <a:solidFill>
                  <a:schemeClr val="bg1"/>
                </a:solidFill>
              </a:rPr>
              <a:t>Again, our program needs to be able to make decisions.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811" y="1600201"/>
            <a:ext cx="83820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15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Short Greeting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8" y="1676400"/>
            <a:ext cx="6410325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4495800"/>
            <a:ext cx="86201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8276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80426"/>
            <a:ext cx="8229600" cy="472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900" dirty="0"/>
              <a:t>We ask for the user’s age…</a:t>
            </a:r>
          </a:p>
          <a:p>
            <a:pPr lvl="1"/>
            <a:r>
              <a:rPr lang="en-US" dirty="0"/>
              <a:t>Special greeting for our</a:t>
            </a:r>
            <a:br>
              <a:rPr lang="en-US" dirty="0"/>
            </a:br>
            <a:r>
              <a:rPr lang="en-US" dirty="0"/>
              <a:t>seniors (65+)?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the user is 65 or older, output: 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“Don’t forget to ask about our senior discounts!”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We’ll use a </a:t>
            </a:r>
            <a:r>
              <a:rPr lang="en-US" b="1" dirty="0"/>
              <a:t>Boolean Condition </a:t>
            </a:r>
            <a:r>
              <a:rPr lang="en-US" dirty="0"/>
              <a:t>and an </a:t>
            </a:r>
            <a:br>
              <a:rPr lang="en-US" dirty="0"/>
            </a:br>
            <a:r>
              <a:rPr lang="en-US" b="1" dirty="0"/>
              <a:t>if statement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2050" name="Picture 2" descr="http://www.2015pics.com/wp-content/uploads/2015/08/Senior-Citizen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12" y="1801318"/>
            <a:ext cx="2708788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41943"/>
            <a:ext cx="8229600" cy="5069744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if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Boolean Condition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</a:p>
          <a:p>
            <a:pPr lvl="2">
              <a:buNone/>
            </a:pPr>
            <a:r>
              <a:rPr lang="en-US" dirty="0">
                <a:solidFill>
                  <a:srgbClr val="FF0000"/>
                </a:solidFill>
              </a:rPr>
              <a:t>#Whatever we want to happen if the condition is True</a:t>
            </a:r>
          </a:p>
          <a:p>
            <a:pPr lvl="2">
              <a:buNone/>
            </a:pPr>
            <a:r>
              <a:rPr lang="en-US" dirty="0">
                <a:solidFill>
                  <a:srgbClr val="FF0000"/>
                </a:solidFill>
              </a:rPr>
              <a:t>#Something else we want to happen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#Something that needs to happen all the time</a:t>
            </a:r>
          </a:p>
          <a:p>
            <a:endParaRPr lang="en-US" dirty="0"/>
          </a:p>
          <a:p>
            <a:r>
              <a:rPr lang="en-US" dirty="0"/>
              <a:t>Indent the lines of code that go under the </a:t>
            </a:r>
            <a:br>
              <a:rPr lang="en-US" dirty="0"/>
            </a:br>
            <a:r>
              <a:rPr lang="en-US" b="1" dirty="0"/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You can use TAB (</a:t>
            </a:r>
            <a:r>
              <a:rPr lang="en-US" i="1" dirty="0">
                <a:solidFill>
                  <a:srgbClr val="0070C0"/>
                </a:solidFill>
              </a:rPr>
              <a:t>recommended</a:t>
            </a:r>
            <a:r>
              <a:rPr lang="en-US" dirty="0"/>
              <a:t>) or </a:t>
            </a:r>
            <a:br>
              <a:rPr lang="en-US" dirty="0"/>
            </a:br>
            <a:r>
              <a:rPr lang="en-US" dirty="0"/>
              <a:t>SPACE (2-4 spaces)</a:t>
            </a:r>
          </a:p>
        </p:txBody>
      </p:sp>
    </p:spTree>
    <p:extLst>
      <p:ext uri="{BB962C8B-B14F-4D97-AF65-F5344CB8AC3E}">
        <p14:creationId xmlns:p14="http://schemas.microsoft.com/office/powerpoint/2010/main" val="89447696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41" y="1524000"/>
            <a:ext cx="7539718" cy="3524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269" y="4852436"/>
            <a:ext cx="7891463" cy="2005565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2355533" y="4038601"/>
            <a:ext cx="6079333" cy="813835"/>
          </a:xfrm>
          <a:prstGeom prst="frame">
            <a:avLst>
              <a:gd name="adj1" fmla="val 2869"/>
            </a:avLst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754925" y="4322928"/>
            <a:ext cx="433830" cy="269382"/>
          </a:xfrm>
          <a:prstGeom prst="rightArrow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30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– if and else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18910"/>
            <a:ext cx="8534400" cy="468189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900" dirty="0"/>
              <a:t>What if we want to do something if the Boolean Condition evaluates to False?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We can use an OPTIONAL statement, </a:t>
            </a:r>
            <a:r>
              <a:rPr lang="en-US" b="1" dirty="0">
                <a:solidFill>
                  <a:srgbClr val="FF0000"/>
                </a:solidFill>
              </a:rPr>
              <a:t>else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None/>
            </a:pPr>
            <a:r>
              <a:rPr lang="en-US" b="1" dirty="0">
                <a:latin typeface="Calibri"/>
                <a:cs typeface="Calibri"/>
              </a:rPr>
              <a:t>if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Boolean Condition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lang="en-US" sz="2600" dirty="0">
                <a:solidFill>
                  <a:schemeClr val="accent1"/>
                </a:solidFill>
                <a:latin typeface="Calibri"/>
                <a:cs typeface="Calibri"/>
              </a:rPr>
              <a:t>#Whatever we want to happen if this condition is True</a:t>
            </a:r>
          </a:p>
          <a:p>
            <a:pPr>
              <a:buNone/>
            </a:pP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: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Calibri"/>
                <a:cs typeface="Calibri"/>
              </a:rPr>
              <a:t>#NOTE – no Boolean Condition!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lang="en-US" sz="2600" dirty="0">
                <a:solidFill>
                  <a:srgbClr val="1D86CD"/>
                </a:solidFill>
                <a:latin typeface="Calibri"/>
                <a:cs typeface="Calibri"/>
              </a:rPr>
              <a:t>#This will happen if the else clause is </a:t>
            </a:r>
            <a:r>
              <a:rPr lang="en-US" sz="2600" b="1" dirty="0">
                <a:solidFill>
                  <a:srgbClr val="1D86CD"/>
                </a:solidFill>
                <a:latin typeface="Calibri"/>
                <a:cs typeface="Calibri"/>
              </a:rPr>
              <a:t>False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0237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if and else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1420608"/>
            <a:ext cx="6829425" cy="3286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4680380"/>
            <a:ext cx="8043863" cy="21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558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75313"/>
            <a:ext cx="7543800" cy="2617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98" y="4257393"/>
            <a:ext cx="7358063" cy="230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21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Temperatures 2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086583"/>
          </a:xfrm>
        </p:spPr>
        <p:txBody>
          <a:bodyPr>
            <a:normAutofit fontScale="775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en-US" sz="3300" dirty="0"/>
              <a:t>Change your temperature program to ask the user whether they want the conversion </a:t>
            </a:r>
            <a:r>
              <a:rPr lang="en-US" sz="3300" b="1" dirty="0">
                <a:solidFill>
                  <a:srgbClr val="7030A0"/>
                </a:solidFill>
              </a:rPr>
              <a:t>to C</a:t>
            </a:r>
            <a:r>
              <a:rPr lang="en-US" sz="3300" dirty="0">
                <a:solidFill>
                  <a:srgbClr val="7030A0"/>
                </a:solidFill>
              </a:rPr>
              <a:t> </a:t>
            </a:r>
            <a:r>
              <a:rPr lang="en-US" sz="3300" dirty="0"/>
              <a:t>or </a:t>
            </a:r>
            <a:r>
              <a:rPr lang="en-US" sz="3300" b="1" dirty="0">
                <a:solidFill>
                  <a:srgbClr val="7030A0"/>
                </a:solidFill>
              </a:rPr>
              <a:t>to F</a:t>
            </a:r>
            <a:r>
              <a:rPr lang="en-US" sz="3300" dirty="0"/>
              <a:t>. </a:t>
            </a:r>
            <a:br>
              <a:rPr lang="en-US" sz="3300" dirty="0"/>
            </a:br>
            <a:r>
              <a:rPr lang="en-US" sz="3300" i="1" dirty="0"/>
              <a:t>Only print out the correct conversion. 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sz="3000" dirty="0"/>
          </a:p>
          <a:p>
            <a:pPr marL="118872" indent="0">
              <a:buNone/>
            </a:pPr>
            <a:endParaRPr lang="en-US" sz="3000" dirty="0">
              <a:solidFill>
                <a:srgbClr val="0070C0"/>
              </a:solidFill>
            </a:endParaRPr>
          </a:p>
          <a:p>
            <a:pPr marL="118872" indent="0">
              <a:buNone/>
            </a:pPr>
            <a:r>
              <a:rPr lang="en-US" sz="3000" u="sng" dirty="0">
                <a:solidFill>
                  <a:srgbClr val="FF0000"/>
                </a:solidFill>
              </a:rPr>
              <a:t>BONUS POINT</a:t>
            </a:r>
            <a:r>
              <a:rPr lang="en-US" sz="3000" dirty="0">
                <a:solidFill>
                  <a:srgbClr val="FF0000"/>
                </a:solidFill>
              </a:rPr>
              <a:t>: If the user doesn’t enter</a:t>
            </a:r>
            <a:r>
              <a:rPr lang="en-US" sz="3000" b="1" dirty="0">
                <a:solidFill>
                  <a:srgbClr val="FF0000"/>
                </a:solidFill>
              </a:rPr>
              <a:t> C </a:t>
            </a:r>
            <a:r>
              <a:rPr lang="en-US" sz="3000" dirty="0">
                <a:solidFill>
                  <a:srgbClr val="FF0000"/>
                </a:solidFill>
              </a:rPr>
              <a:t>or </a:t>
            </a:r>
            <a:r>
              <a:rPr lang="en-US" sz="3000" b="1" dirty="0">
                <a:solidFill>
                  <a:srgbClr val="FF0000"/>
                </a:solidFill>
              </a:rPr>
              <a:t>F</a:t>
            </a:r>
            <a:r>
              <a:rPr lang="en-US" sz="3000" dirty="0">
                <a:solidFill>
                  <a:srgbClr val="FF0000"/>
                </a:solidFill>
              </a:rPr>
              <a:t>, print a message.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8" y="3016301"/>
            <a:ext cx="86201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3505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Temperatures 2 (Solution 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81200"/>
            <a:ext cx="8839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10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3168877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50788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813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05300" y="3134675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29100" y="3473678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4800" y="3778833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</p:spTree>
    <p:extLst>
      <p:ext uri="{BB962C8B-B14F-4D97-AF65-F5344CB8AC3E}">
        <p14:creationId xmlns:p14="http://schemas.microsoft.com/office/powerpoint/2010/main" val="352387262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Temperatures 2 (Solution w/ BONUS v1)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29" y="1593532"/>
            <a:ext cx="8839200" cy="3905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0131" y="5638801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Putting a structure like an if-else inside of another if-else is called </a:t>
            </a:r>
            <a:r>
              <a:rPr lang="en-US" sz="2400" b="1" dirty="0">
                <a:solidFill>
                  <a:srgbClr val="FFFF00"/>
                </a:solidFill>
              </a:rPr>
              <a:t>nesting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5695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Temperatures 2 (Solution w/ BONUS v2)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92771"/>
            <a:ext cx="8839200" cy="3971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567962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Using a tuple makes this Boolean Condition less complex!</a:t>
            </a:r>
          </a:p>
        </p:txBody>
      </p:sp>
    </p:spTree>
    <p:extLst>
      <p:ext uri="{BB962C8B-B14F-4D97-AF65-F5344CB8AC3E}">
        <p14:creationId xmlns:p14="http://schemas.microsoft.com/office/powerpoint/2010/main" val="287470897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Indentation and Code Blocks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057400" y="1718910"/>
            <a:ext cx="8153400" cy="452949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Tx/>
              <a:buNone/>
            </a:pPr>
            <a:r>
              <a:rPr lang="en-US" u="sng" dirty="0">
                <a:ea typeface="ＭＳ Ｐゴシック" pitchFamily="34" charset="-128"/>
              </a:rPr>
              <a:t>Correct</a:t>
            </a:r>
            <a:r>
              <a:rPr lang="en-US" dirty="0">
                <a:ea typeface="ＭＳ Ｐゴシック" pitchFamily="34" charset="-128"/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sz="3300" dirty="0">
                <a:latin typeface="Calibri"/>
                <a:ea typeface="ＭＳ Ｐゴシック" pitchFamily="34" charset="-128"/>
                <a:cs typeface="Calibri"/>
              </a:rPr>
              <a:t>if password == "secret":</a:t>
            </a:r>
          </a:p>
          <a:p>
            <a:pPr lvl="1" eaLnBrk="1" hangingPunct="1">
              <a:buFontTx/>
              <a:buNone/>
            </a:pPr>
            <a:r>
              <a:rPr lang="en-US" sz="3300" dirty="0">
                <a:solidFill>
                  <a:srgbClr val="00B050"/>
                </a:solidFill>
                <a:latin typeface="Calibri"/>
                <a:ea typeface="ＭＳ Ｐゴシック" pitchFamily="34" charset="-128"/>
                <a:cs typeface="Calibri"/>
              </a:rPr>
              <a:t>print("Access Granted")</a:t>
            </a:r>
          </a:p>
          <a:p>
            <a:pPr eaLnBrk="1" hangingPunct="1">
              <a:buFontTx/>
              <a:buNone/>
            </a:pPr>
            <a:r>
              <a:rPr lang="en-US" sz="330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else:</a:t>
            </a:r>
          </a:p>
          <a:p>
            <a:pPr lvl="1">
              <a:buNone/>
            </a:pPr>
            <a:r>
              <a:rPr lang="en-US" sz="3300" dirty="0">
                <a:solidFill>
                  <a:srgbClr val="0070C0"/>
                </a:solidFill>
                <a:latin typeface="Calibri"/>
                <a:ea typeface="ＭＳ Ｐゴシック" pitchFamily="34" charset="-128"/>
                <a:cs typeface="Calibri"/>
              </a:rPr>
              <a:t>print("Access Denied")</a:t>
            </a:r>
          </a:p>
          <a:p>
            <a:pPr lvl="1" eaLnBrk="1" hangingPunct="1">
              <a:buFontTx/>
              <a:buNone/>
            </a:pPr>
            <a:endParaRPr lang="en-US" dirty="0">
              <a:ea typeface="ＭＳ Ｐゴシック" pitchFamily="34" charset="-128"/>
            </a:endParaRPr>
          </a:p>
          <a:p>
            <a:pPr eaLnBrk="1" hangingPunct="1">
              <a:buFontTx/>
              <a:buNone/>
            </a:pPr>
            <a:r>
              <a:rPr lang="en-US" u="sng" dirty="0">
                <a:ea typeface="ＭＳ Ｐゴシック" pitchFamily="34" charset="-128"/>
              </a:rPr>
              <a:t>Incorrect</a:t>
            </a:r>
            <a:r>
              <a:rPr lang="en-US" dirty="0">
                <a:ea typeface="ＭＳ Ｐゴシック" pitchFamily="34" charset="-128"/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sz="300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if password == "secret":</a:t>
            </a:r>
          </a:p>
          <a:p>
            <a:pPr lvl="1">
              <a:buNone/>
            </a:pPr>
            <a:r>
              <a:rPr lang="en-US" sz="3000" dirty="0">
                <a:solidFill>
                  <a:srgbClr val="00B050"/>
                </a:solidFill>
                <a:latin typeface="Calibri"/>
                <a:ea typeface="ＭＳ Ｐゴシック" pitchFamily="34" charset="-128"/>
                <a:cs typeface="Calibri"/>
              </a:rPr>
              <a:t>print("Access Granted")</a:t>
            </a:r>
          </a:p>
          <a:p>
            <a:pPr eaLnBrk="1" hangingPunct="1">
              <a:buFontTx/>
              <a:buNone/>
            </a:pPr>
            <a:r>
              <a:rPr lang="en-US" sz="3000" dirty="0">
                <a:solidFill>
                  <a:srgbClr val="00B050"/>
                </a:solidFill>
                <a:latin typeface="Calibri"/>
                <a:ea typeface="ＭＳ Ｐゴシック" pitchFamily="34" charset="-128"/>
                <a:cs typeface="Calibri"/>
              </a:rPr>
              <a:t>  else:</a:t>
            </a:r>
          </a:p>
          <a:p>
            <a:pPr lvl="1" eaLnBrk="1" hangingPunct="1">
              <a:buFontTx/>
              <a:buNone/>
            </a:pPr>
            <a:r>
              <a:rPr lang="en-US" sz="3000" dirty="0">
                <a:solidFill>
                  <a:srgbClr val="00B050"/>
                </a:solidFill>
                <a:latin typeface="Calibri"/>
                <a:ea typeface="ＭＳ Ｐゴシック" pitchFamily="34" charset="-128"/>
                <a:cs typeface="Calibri"/>
              </a:rPr>
              <a:t>print("Access Denied")</a:t>
            </a:r>
          </a:p>
          <a:p>
            <a:pPr eaLnBrk="1" hangingPunct="1">
              <a:buFontTx/>
              <a:buNone/>
            </a:pPr>
            <a:r>
              <a:rPr lang="en-US" sz="30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50406" y="2054413"/>
            <a:ext cx="37603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Indenting (or using spaces) creates </a:t>
            </a:r>
            <a:r>
              <a:rPr lang="en-US" sz="3200" b="1" dirty="0"/>
              <a:t>code blocks </a:t>
            </a:r>
            <a:br>
              <a:rPr lang="en-US" sz="3200" b="1" dirty="0"/>
            </a:br>
            <a:r>
              <a:rPr lang="en-US" sz="3200" dirty="0"/>
              <a:t>– units of code with a meaning!</a:t>
            </a:r>
          </a:p>
        </p:txBody>
      </p:sp>
    </p:spTree>
    <p:extLst>
      <p:ext uri="{BB962C8B-B14F-4D97-AF65-F5344CB8AC3E}">
        <p14:creationId xmlns:p14="http://schemas.microsoft.com/office/powerpoint/2010/main" val="200099924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Treating Values as Conditions</a:t>
            </a:r>
            <a:endParaRPr lang="en-US" dirty="0">
              <a:latin typeface="Courier New" pitchFamily="49" charset="0"/>
              <a:ea typeface="ＭＳ Ｐゴシック" pitchFamily="34" charset="-128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5111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ＭＳ Ｐゴシック" pitchFamily="34" charset="-128"/>
              </a:rPr>
              <a:t>Any value can be interpreted as </a:t>
            </a:r>
            <a:r>
              <a:rPr lang="en-US" b="1" dirty="0">
                <a:solidFill>
                  <a:srgbClr val="FF0000"/>
                </a:solidFill>
                <a:ea typeface="ＭＳ Ｐゴシック" pitchFamily="34" charset="-128"/>
              </a:rPr>
              <a:t>True</a:t>
            </a:r>
            <a:r>
              <a:rPr lang="en-US" dirty="0">
                <a:ea typeface="ＭＳ Ｐゴシック" pitchFamily="34" charset="-128"/>
              </a:rPr>
              <a:t> or </a:t>
            </a:r>
            <a:r>
              <a:rPr lang="en-US" b="1" dirty="0">
                <a:solidFill>
                  <a:srgbClr val="FF0000"/>
                </a:solidFill>
                <a:ea typeface="ＭＳ Ｐゴシック" pitchFamily="34" charset="-128"/>
              </a:rPr>
              <a:t>False</a:t>
            </a:r>
            <a:r>
              <a:rPr lang="en-US" dirty="0">
                <a:ea typeface="ＭＳ Ｐゴシック" pitchFamily="34" charset="-128"/>
              </a:rPr>
              <a:t> 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(as a Boolean condition)!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Any empty </a:t>
            </a:r>
            <a:r>
              <a:rPr lang="en-US" dirty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n-US" b="1" dirty="0">
                <a:solidFill>
                  <a:srgbClr val="000000"/>
                </a:solidFill>
                <a:ea typeface="ＭＳ Ｐゴシック" pitchFamily="34" charset="-128"/>
              </a:rPr>
              <a:t>None</a:t>
            </a:r>
            <a:r>
              <a:rPr lang="en-US" dirty="0">
                <a:ea typeface="ＭＳ Ｐゴシック" pitchFamily="34" charset="-128"/>
              </a:rPr>
              <a:t>) or zero value is </a:t>
            </a:r>
            <a:r>
              <a:rPr lang="en-US" b="1" dirty="0">
                <a:solidFill>
                  <a:srgbClr val="FF0000"/>
                </a:solidFill>
                <a:ea typeface="ＭＳ Ｐゴシック" pitchFamily="34" charset="-128"/>
              </a:rPr>
              <a:t>False</a:t>
            </a:r>
          </a:p>
          <a:p>
            <a:pPr lvl="2" eaLnBrk="1" hangingPunct="1"/>
            <a:r>
              <a:rPr lang="en-US" dirty="0">
                <a:ea typeface="ＭＳ Ｐゴシック" pitchFamily="34" charset="-128"/>
              </a:rPr>
              <a:t>So, </a:t>
            </a:r>
            <a:r>
              <a:rPr lang="en-US" b="1" dirty="0">
                <a:solidFill>
                  <a:srgbClr val="000000"/>
                </a:solidFill>
                <a:ea typeface="ＭＳ Ｐゴシック" pitchFamily="34" charset="-128"/>
              </a:rPr>
              <a:t>0</a:t>
            </a:r>
            <a:r>
              <a:rPr lang="en-US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b="1" dirty="0">
                <a:solidFill>
                  <a:srgbClr val="000000"/>
                </a:solidFill>
                <a:ea typeface="ＭＳ Ｐゴシック" pitchFamily="34" charset="-128"/>
              </a:rPr>
              <a:t>""</a:t>
            </a:r>
            <a:r>
              <a:rPr lang="en-US" dirty="0">
                <a:solidFill>
                  <a:srgbClr val="000000"/>
                </a:solidFill>
                <a:ea typeface="ＭＳ Ｐゴシック" pitchFamily="34" charset="-128"/>
              </a:rPr>
              <a:t>, and </a:t>
            </a:r>
            <a:r>
              <a:rPr lang="en-US" b="1" dirty="0">
                <a:solidFill>
                  <a:srgbClr val="000000"/>
                </a:solidFill>
                <a:ea typeface="ＭＳ Ｐゴシック" pitchFamily="34" charset="-128"/>
              </a:rPr>
              <a:t>None</a:t>
            </a:r>
            <a:r>
              <a:rPr lang="en-US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n-US" dirty="0">
                <a:ea typeface="ＭＳ Ｐゴシック" pitchFamily="34" charset="-128"/>
              </a:rPr>
              <a:t>are </a:t>
            </a:r>
            <a:r>
              <a:rPr lang="en-US" b="1" dirty="0">
                <a:solidFill>
                  <a:srgbClr val="FF0000"/>
                </a:solidFill>
                <a:ea typeface="ＭＳ Ｐゴシック" pitchFamily="34" charset="-128"/>
              </a:rPr>
              <a:t>False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Any other non-empty value is </a:t>
            </a:r>
            <a:r>
              <a:rPr lang="en-US" b="1" dirty="0">
                <a:solidFill>
                  <a:srgbClr val="FF0000"/>
                </a:solidFill>
                <a:ea typeface="ＭＳ Ｐゴシック" pitchFamily="34" charset="-128"/>
              </a:rPr>
              <a:t>True</a:t>
            </a:r>
          </a:p>
          <a:p>
            <a:pPr lvl="2" eaLnBrk="1" hangingPunct="1"/>
            <a:r>
              <a:rPr lang="en-US" dirty="0">
                <a:ea typeface="ＭＳ Ｐゴシック" pitchFamily="34" charset="-128"/>
              </a:rPr>
              <a:t>So for example, </a:t>
            </a:r>
            <a:r>
              <a:rPr lang="en-US" b="1" dirty="0">
                <a:solidFill>
                  <a:srgbClr val="000000"/>
                </a:solidFill>
                <a:ea typeface="ＭＳ Ｐゴシック" pitchFamily="34" charset="-128"/>
              </a:rPr>
              <a:t>-10</a:t>
            </a:r>
            <a:r>
              <a:rPr lang="en-US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b="1" dirty="0">
                <a:solidFill>
                  <a:srgbClr val="000000"/>
                </a:solidFill>
                <a:ea typeface="ＭＳ Ｐゴシック" pitchFamily="34" charset="-128"/>
              </a:rPr>
              <a:t>2.5</a:t>
            </a:r>
            <a:r>
              <a:rPr lang="en-US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b="1" dirty="0">
                <a:solidFill>
                  <a:srgbClr val="000000"/>
                </a:solidFill>
                <a:ea typeface="ＭＳ Ｐゴシック" pitchFamily="34" charset="-128"/>
              </a:rPr>
              <a:t>"banana"</a:t>
            </a:r>
            <a:r>
              <a:rPr lang="en-US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n-US" dirty="0">
                <a:ea typeface="ＭＳ Ｐゴシック" pitchFamily="34" charset="-128"/>
              </a:rPr>
              <a:t>are </a:t>
            </a:r>
            <a:r>
              <a:rPr lang="en-US" b="1" dirty="0">
                <a:solidFill>
                  <a:srgbClr val="FF0000"/>
                </a:solidFill>
                <a:ea typeface="ＭＳ Ｐゴシック" pitchFamily="34" charset="-128"/>
              </a:rPr>
              <a:t>True</a:t>
            </a:r>
            <a:endParaRPr lang="en-US" b="1" dirty="0">
              <a:solidFill>
                <a:srgbClr val="FF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br>
              <a:rPr lang="en-US" sz="240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</a:b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if 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money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:</a:t>
            </a:r>
          </a:p>
          <a:p>
            <a:pPr lvl="1" eaLnBrk="1" hangingPunct="1"/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money</a:t>
            </a:r>
            <a:r>
              <a:rPr lang="en-US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is treated as a Boolean condition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True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when 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money</a:t>
            </a:r>
            <a:r>
              <a:rPr lang="en-US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is not 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0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""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, or 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None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endParaRPr lang="en-US" b="1" dirty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False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when 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money</a:t>
            </a:r>
            <a:r>
              <a:rPr lang="en-US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is 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0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""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, or </a:t>
            </a:r>
            <a:r>
              <a:rPr lang="en-US" b="1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None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</a:p>
          <a:p>
            <a:pPr eaLnBrk="1" hangingPunct="1">
              <a:buFontTx/>
              <a:buNone/>
            </a:pPr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buFontTx/>
              <a:buNone/>
            </a:pPr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65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11487"/>
          </a:xfrm>
        </p:spPr>
        <p:txBody>
          <a:bodyPr>
            <a:normAutofit/>
          </a:bodyPr>
          <a:lstStyle/>
          <a:p>
            <a:r>
              <a:rPr lang="en-US" sz="3000" dirty="0"/>
              <a:t>What if we want to make multiple decisions?</a:t>
            </a:r>
          </a:p>
          <a:p>
            <a:pPr marL="457200" lvl="1" indent="0">
              <a:buNone/>
            </a:pPr>
            <a:r>
              <a:rPr lang="en-US" sz="2600" dirty="0">
                <a:solidFill>
                  <a:srgbClr val="0070C0"/>
                </a:solidFill>
              </a:rPr>
              <a:t>“Ask a user to vote for Candidate A, B, or C, and display a different message for each, plus a message if they try to ‘write in’ someone else.”</a:t>
            </a:r>
          </a:p>
          <a:p>
            <a:pPr lvl="1"/>
            <a:endParaRPr lang="en-US" sz="2600" dirty="0"/>
          </a:p>
          <a:p>
            <a:r>
              <a:rPr lang="en-US" sz="3000" dirty="0"/>
              <a:t>We could do this with multiple if statements, but there’s a better way – the </a:t>
            </a:r>
            <a:r>
              <a:rPr lang="en-US" sz="3000" b="1" dirty="0" err="1"/>
              <a:t>elif</a:t>
            </a:r>
            <a:r>
              <a:rPr lang="en-US" sz="3000" b="1" dirty="0"/>
              <a:t> statement </a:t>
            </a:r>
            <a:r>
              <a:rPr lang="en-US" sz="3000" dirty="0"/>
              <a:t>(short for ‘</a:t>
            </a:r>
            <a:r>
              <a:rPr lang="en-US" sz="3000" i="1" dirty="0"/>
              <a:t>else if</a:t>
            </a:r>
            <a:r>
              <a:rPr lang="en-US" sz="3000" dirty="0"/>
              <a:t>’). </a:t>
            </a:r>
            <a:br>
              <a:rPr lang="en-US" sz="3000" dirty="0"/>
            </a:br>
            <a:br>
              <a:rPr lang="en-US" sz="3000" dirty="0"/>
            </a:br>
            <a:r>
              <a:rPr lang="en-US" sz="2400" dirty="0">
                <a:solidFill>
                  <a:srgbClr val="FF0000"/>
                </a:solidFill>
              </a:rPr>
              <a:t>Like else, </a:t>
            </a:r>
            <a:r>
              <a:rPr lang="en-US" sz="2400" dirty="0" err="1">
                <a:solidFill>
                  <a:srgbClr val="FF0000"/>
                </a:solidFill>
              </a:rPr>
              <a:t>elif</a:t>
            </a:r>
            <a:r>
              <a:rPr lang="en-US" sz="2400" dirty="0">
                <a:solidFill>
                  <a:srgbClr val="FF0000"/>
                </a:solidFill>
              </a:rPr>
              <a:t> is an optional "addition" to an </a:t>
            </a:r>
            <a:r>
              <a:rPr lang="en-US" sz="2400" b="1" dirty="0">
                <a:solidFill>
                  <a:srgbClr val="FF0000"/>
                </a:solidFill>
              </a:rPr>
              <a:t>if</a:t>
            </a:r>
            <a:r>
              <a:rPr lang="en-US" sz="2400" dirty="0">
                <a:solidFill>
                  <a:srgbClr val="FF0000"/>
                </a:solidFill>
              </a:rPr>
              <a:t> statement.</a:t>
            </a:r>
          </a:p>
        </p:txBody>
      </p:sp>
    </p:spTree>
    <p:extLst>
      <p:ext uri="{BB962C8B-B14F-4D97-AF65-F5344CB8AC3E}">
        <p14:creationId xmlns:p14="http://schemas.microsoft.com/office/powerpoint/2010/main" val="35001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0" y="5657625"/>
            <a:ext cx="8229600" cy="920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, and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buNone/>
            </a:pPr>
            <a:r>
              <a:rPr lang="en-US" b="1" dirty="0">
                <a:latin typeface="Calibri"/>
                <a:cs typeface="Calibri"/>
              </a:rPr>
              <a:t>if</a:t>
            </a: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3366FF"/>
                </a:solidFill>
                <a:latin typeface="Calibri"/>
                <a:cs typeface="Calibri"/>
              </a:rPr>
              <a:t>Boolean Condition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3"/>
                </a:solidFill>
                <a:latin typeface="Calibri"/>
                <a:cs typeface="Calibri"/>
              </a:rPr>
              <a:t>	</a:t>
            </a:r>
            <a:r>
              <a:rPr lang="en-US" sz="2600" dirty="0">
                <a:solidFill>
                  <a:schemeClr val="accent3"/>
                </a:solidFill>
                <a:latin typeface="Calibri"/>
                <a:cs typeface="Calibri"/>
              </a:rPr>
              <a:t>#Whatever we want to happen if this condition is true</a:t>
            </a:r>
          </a:p>
          <a:p>
            <a:pPr>
              <a:lnSpc>
                <a:spcPct val="110000"/>
              </a:lnSpc>
              <a:buNone/>
            </a:pPr>
            <a:r>
              <a:rPr lang="en-US" b="1" dirty="0" err="1">
                <a:latin typeface="Calibri"/>
                <a:cs typeface="Calibri"/>
              </a:rPr>
              <a:t>elif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3366FF"/>
                </a:solidFill>
                <a:latin typeface="Calibri"/>
                <a:cs typeface="Calibri"/>
              </a:rPr>
              <a:t>Other Boolean Condition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marL="438912" lvl="2" indent="-32004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B50B1B"/>
                </a:solidFill>
                <a:latin typeface="Calibri"/>
                <a:cs typeface="Calibri"/>
              </a:rPr>
              <a:t>	#Whatever we want to happen if this condition is true</a:t>
            </a:r>
          </a:p>
          <a:p>
            <a:pPr>
              <a:lnSpc>
                <a:spcPct val="110000"/>
              </a:lnSpc>
              <a:buNone/>
            </a:pPr>
            <a:r>
              <a:rPr lang="en-US" b="1" dirty="0" err="1">
                <a:latin typeface="Calibri"/>
                <a:cs typeface="Calibri"/>
              </a:rPr>
              <a:t>elif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3366FF"/>
                </a:solidFill>
                <a:latin typeface="Calibri"/>
                <a:cs typeface="Calibri"/>
              </a:rPr>
              <a:t>Third Boolean Condition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marL="438912" lvl="2" indent="-32004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None/>
            </a:pPr>
            <a:r>
              <a:rPr lang="en-US" dirty="0">
                <a:solidFill>
                  <a:srgbClr val="B50B1B"/>
                </a:solidFill>
                <a:latin typeface="Calibri"/>
                <a:cs typeface="Calibri"/>
              </a:rPr>
              <a:t>		#Whatever we want to happen if this condition is true</a:t>
            </a:r>
          </a:p>
          <a:p>
            <a:pPr>
              <a:lnSpc>
                <a:spcPct val="110000"/>
              </a:lnSpc>
              <a:buNone/>
            </a:pPr>
            <a:r>
              <a:rPr lang="en-US" b="1" dirty="0">
                <a:latin typeface="Calibri"/>
                <a:cs typeface="Calibri"/>
              </a:rPr>
              <a:t>else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>
              <a:lnSpc>
                <a:spcPct val="110000"/>
              </a:lnSpc>
              <a:buNone/>
            </a:pPr>
            <a:r>
              <a:rPr lang="en-US" dirty="0">
                <a:latin typeface="Calibri"/>
                <a:cs typeface="Calibri"/>
              </a:rPr>
              <a:t>		</a:t>
            </a:r>
            <a:r>
              <a:rPr lang="en-US" sz="2400" dirty="0">
                <a:solidFill>
                  <a:schemeClr val="accent3"/>
                </a:solidFill>
                <a:latin typeface="Calibri"/>
                <a:cs typeface="Calibri"/>
              </a:rPr>
              <a:t>#This will happen only if ALL conditions are false!</a:t>
            </a:r>
          </a:p>
          <a:p>
            <a:pPr>
              <a:lnSpc>
                <a:spcPct val="120000"/>
              </a:lnSpc>
              <a:buNone/>
            </a:pPr>
            <a:r>
              <a:rPr lang="en-US" dirty="0">
                <a:solidFill>
                  <a:srgbClr val="B50B1B"/>
                </a:solidFill>
                <a:latin typeface="Calibri"/>
                <a:cs typeface="Calibri"/>
              </a:rPr>
              <a:t>#Something that needs to happen all the time</a:t>
            </a:r>
          </a:p>
          <a:p>
            <a:pPr>
              <a:buNone/>
            </a:pPr>
            <a:endParaRPr lang="en-US" sz="2400" dirty="0"/>
          </a:p>
          <a:p>
            <a:pPr>
              <a:lnSpc>
                <a:spcPct val="120000"/>
              </a:lnSpc>
              <a:buNone/>
            </a:pP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Statements like these are sometimes called “if-then-else” statements in other programming languages )</a:t>
            </a:r>
          </a:p>
        </p:txBody>
      </p:sp>
    </p:spTree>
    <p:extLst>
      <p:ext uri="{BB962C8B-B14F-4D97-AF65-F5344CB8AC3E}">
        <p14:creationId xmlns:p14="http://schemas.microsoft.com/office/powerpoint/2010/main" val="37479441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2057400"/>
            <a:ext cx="8810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650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/ </a:t>
            </a:r>
            <a:r>
              <a:rPr lang="en-US" dirty="0" err="1"/>
              <a:t>elif</a:t>
            </a:r>
            <a:r>
              <a:rPr lang="en-US" dirty="0"/>
              <a:t> / else 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The first match means we stop!!!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4586" y="1524001"/>
            <a:ext cx="5827143" cy="437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30661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or Even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lnSpc>
                <a:spcPct val="110000"/>
              </a:lnSpc>
              <a:buNone/>
            </a:pPr>
            <a:r>
              <a:rPr lang="en-US" sz="2600" dirty="0"/>
              <a:t>Ask the user for a </a:t>
            </a:r>
            <a:r>
              <a:rPr lang="en-US" sz="2600" b="1" dirty="0"/>
              <a:t>number</a:t>
            </a:r>
            <a:r>
              <a:rPr lang="en-US" sz="2600" dirty="0"/>
              <a:t> (they could enter a decimal), then say if it’s </a:t>
            </a:r>
            <a:r>
              <a:rPr lang="en-US" sz="2600" i="1" dirty="0"/>
              <a:t>odd</a:t>
            </a:r>
            <a:r>
              <a:rPr lang="en-US" sz="2600" dirty="0"/>
              <a:t>, </a:t>
            </a:r>
            <a:r>
              <a:rPr lang="en-US" sz="2600" i="1" dirty="0"/>
              <a:t>even</a:t>
            </a:r>
            <a:r>
              <a:rPr lang="en-US" sz="2600" dirty="0"/>
              <a:t>, or </a:t>
            </a:r>
            <a:r>
              <a:rPr lang="en-US" sz="2600" i="1" dirty="0"/>
              <a:t>not a whole number</a:t>
            </a:r>
            <a:r>
              <a:rPr lang="en-US" sz="2600" dirty="0"/>
              <a:t>. </a:t>
            </a:r>
          </a:p>
          <a:p>
            <a:pPr marL="118872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Experiment with Interactive Mode to see how you can tell!</a:t>
            </a:r>
            <a:endParaRPr lang="en-US" dirty="0"/>
          </a:p>
          <a:p>
            <a:pPr marL="11887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8" y="3318861"/>
            <a:ext cx="86201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814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or Even (Solution 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2057401"/>
            <a:ext cx="7267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7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3168877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50788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813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53400" y="3760213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29100" y="3473678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4800" y="3778833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</p:spTree>
    <p:extLst>
      <p:ext uri="{BB962C8B-B14F-4D97-AF65-F5344CB8AC3E}">
        <p14:creationId xmlns:p14="http://schemas.microsoft.com/office/powerpoint/2010/main" val="24862488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or Even (Solution 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686" y="1900671"/>
            <a:ext cx="7922522" cy="42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346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981200" y="28027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132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I210 – Introduction to Programming </a:t>
            </a:r>
            <a:r>
              <a:rPr lang="en-US"/>
              <a:t>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6</a:t>
            </a:r>
          </a:p>
        </p:txBody>
      </p:sp>
    </p:spTree>
    <p:extLst>
      <p:ext uri="{BB962C8B-B14F-4D97-AF65-F5344CB8AC3E}">
        <p14:creationId xmlns:p14="http://schemas.microsoft.com/office/powerpoint/2010/main" val="280234636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Today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1" y="1617523"/>
            <a:ext cx="7751285" cy="299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>
                <a:latin typeface="Cambria"/>
                <a:cs typeface="Cambria"/>
              </a:rPr>
              <a:t>Sequences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3200" dirty="0">
              <a:latin typeface="Cambria"/>
              <a:cs typeface="Cambri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>
                <a:latin typeface="Cambria"/>
                <a:cs typeface="Cambria"/>
              </a:rPr>
              <a:t>For Loops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3200" dirty="0">
              <a:latin typeface="Cambria"/>
              <a:cs typeface="Cambri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>
                <a:latin typeface="Cambria"/>
                <a:cs typeface="Cambria"/>
              </a:rPr>
              <a:t>The range() function</a:t>
            </a:r>
          </a:p>
        </p:txBody>
      </p:sp>
      <p:pic>
        <p:nvPicPr>
          <p:cNvPr id="1026" name="Picture 2" descr="https://olimex.files.wordpress.com/2014/06/python_sh-600x6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56" y="274639"/>
            <a:ext cx="3729445" cy="372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00235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Advice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600201"/>
            <a:ext cx="8373533" cy="5111487"/>
          </a:xfrm>
        </p:spPr>
        <p:txBody>
          <a:bodyPr>
            <a:normAutofit/>
          </a:bodyPr>
          <a:lstStyle/>
          <a:p>
            <a:r>
              <a:rPr lang="en-US" dirty="0"/>
              <a:t>Your answers should follow our style advice! </a:t>
            </a:r>
          </a:p>
          <a:p>
            <a:r>
              <a:rPr lang="en-US" dirty="0"/>
              <a:t>Surround operators with spaces.</a:t>
            </a:r>
          </a:p>
          <a:p>
            <a:endParaRPr lang="en-US" dirty="0"/>
          </a:p>
          <a:p>
            <a:r>
              <a:rPr lang="en-US" dirty="0"/>
              <a:t>Don’t put spaces after function names!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i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rgbClr val="FF0000"/>
                </a:solidFill>
              </a:rPr>
              <a:t>If you don’t pay attention, you may lose points!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987" y="2871124"/>
            <a:ext cx="4574029" cy="447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987" y="4024177"/>
            <a:ext cx="4462447" cy="59862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2267" y="3310457"/>
            <a:ext cx="52493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54800" y="3285053"/>
            <a:ext cx="52493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19133" y="3318930"/>
            <a:ext cx="52493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&quot;No&quot; Symbol 16"/>
          <p:cNvSpPr/>
          <p:nvPr/>
        </p:nvSpPr>
        <p:spPr>
          <a:xfrm>
            <a:off x="4766734" y="4133781"/>
            <a:ext cx="414867" cy="379411"/>
          </a:xfrm>
          <a:prstGeom prst="noSmoking">
            <a:avLst>
              <a:gd name="adj" fmla="val 288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&quot;No&quot; Symbol 17"/>
          <p:cNvSpPr/>
          <p:nvPr/>
        </p:nvSpPr>
        <p:spPr>
          <a:xfrm>
            <a:off x="5832776" y="4125775"/>
            <a:ext cx="414867" cy="379411"/>
          </a:xfrm>
          <a:prstGeom prst="noSmoking">
            <a:avLst>
              <a:gd name="adj" fmla="val 288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98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Advice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Does the question use checkboxes that allow more than one answer to be selected? </a:t>
            </a:r>
            <a:r>
              <a:rPr lang="en-US" sz="2400" i="1" dirty="0"/>
              <a:t>If so, you may need to select more than one answer.</a:t>
            </a:r>
          </a:p>
          <a:p>
            <a:endParaRPr lang="en-US" sz="2400" dirty="0"/>
          </a:p>
          <a:p>
            <a:r>
              <a:rPr lang="en-US" sz="2400" dirty="0"/>
              <a:t>Does the questions use radio buttons that allow only one answer to be selected? </a:t>
            </a:r>
            <a:r>
              <a:rPr lang="en-US" sz="2400" i="1" dirty="0"/>
              <a:t>Then most likely, only one answer is the BEST answer.</a:t>
            </a:r>
          </a:p>
          <a:p>
            <a:endParaRPr lang="en-US" sz="2400" dirty="0"/>
          </a:p>
          <a:p>
            <a:r>
              <a:rPr lang="en-US" sz="2400" dirty="0"/>
              <a:t>Be careful! If we legitimately made a mistake, email Erika at </a:t>
            </a:r>
            <a:r>
              <a:rPr lang="en-US" sz="2400" dirty="0">
                <a:hlinkClick r:id="rId2"/>
              </a:rPr>
              <a:t>ebigalee@indiana.edu</a:t>
            </a:r>
            <a:r>
              <a:rPr lang="en-US" sz="2400" dirty="0"/>
              <a:t>. Say WHAT question and WHAT answer need to be fixed.</a:t>
            </a:r>
          </a:p>
        </p:txBody>
      </p:sp>
    </p:spTree>
    <p:extLst>
      <p:ext uri="{BB962C8B-B14F-4D97-AF65-F5344CB8AC3E}">
        <p14:creationId xmlns:p14="http://schemas.microsoft.com/office/powerpoint/2010/main" val="35835509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 – Common Mistake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have a situation </a:t>
            </a:r>
            <a:br>
              <a:rPr lang="en-US" dirty="0"/>
            </a:br>
            <a:r>
              <a:rPr lang="en-US" dirty="0"/>
              <a:t>like this: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It’s better to use </a:t>
            </a:r>
            <a:r>
              <a:rPr lang="en-US" b="1" dirty="0"/>
              <a:t>else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i="1" dirty="0">
                <a:solidFill>
                  <a:srgbClr val="0070C0"/>
                </a:solidFill>
              </a:rPr>
              <a:t>That way, if the first</a:t>
            </a:r>
            <a:br>
              <a:rPr lang="en-US" i="1" dirty="0">
                <a:solidFill>
                  <a:srgbClr val="0070C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Boolean condition is</a:t>
            </a:r>
            <a:br>
              <a:rPr lang="en-US" i="1" dirty="0">
                <a:solidFill>
                  <a:srgbClr val="0070C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True, we don’t have to</a:t>
            </a:r>
            <a:br>
              <a:rPr lang="en-US" i="1" dirty="0">
                <a:solidFill>
                  <a:srgbClr val="0070C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check the second one.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654" y="1768876"/>
            <a:ext cx="3695700" cy="204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654" y="4240282"/>
            <a:ext cx="36957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87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Program Planning (Algorithms)</a:t>
            </a:r>
          </a:p>
        </p:txBody>
      </p:sp>
      <p:sp>
        <p:nvSpPr>
          <p:cNvPr id="76803" name="Rectangle 1027"/>
          <p:cNvSpPr>
            <a:spLocks noGrp="1" noChangeArrowheads="1"/>
          </p:cNvSpPr>
          <p:nvPr>
            <p:ph idx="1"/>
          </p:nvPr>
        </p:nvSpPr>
        <p:spPr>
          <a:xfrm>
            <a:off x="1981200" y="1775192"/>
            <a:ext cx="8229600" cy="4625609"/>
          </a:xfrm>
        </p:spPr>
        <p:txBody>
          <a:bodyPr>
            <a:normAutofit fontScale="775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en-US" sz="3600" b="1" dirty="0">
                <a:ea typeface="ＭＳ Ｐゴシック" pitchFamily="34" charset="-128"/>
              </a:rPr>
              <a:t>Algorithm:</a:t>
            </a:r>
            <a:r>
              <a:rPr lang="en-US" sz="3600" dirty="0">
                <a:ea typeface="ＭＳ Ｐゴシック" pitchFamily="34" charset="-128"/>
              </a:rPr>
              <a:t> Set of clear, easy-to-follow instructions for solving a problem or accomplishing a task.</a:t>
            </a:r>
          </a:p>
          <a:p>
            <a:pPr eaLnBrk="1" hangingPunct="1">
              <a:lnSpc>
                <a:spcPct val="120000"/>
              </a:lnSpc>
            </a:pPr>
            <a:endParaRPr lang="en-US" b="1" dirty="0">
              <a:ea typeface="ＭＳ Ｐゴシック" pitchFamily="34" charset="-128"/>
            </a:endParaRPr>
          </a:p>
          <a:p>
            <a:pPr marL="633222" indent="-51435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ea typeface="ＭＳ Ｐゴシック" pitchFamily="34" charset="-128"/>
              </a:rPr>
              <a:t>Start at the highest level – </a:t>
            </a: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what does your program need to accomplish?</a:t>
            </a:r>
          </a:p>
          <a:p>
            <a:pPr marL="633222" indent="-51435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ea typeface="ＭＳ Ｐゴシック" pitchFamily="34" charset="-128"/>
              </a:rPr>
              <a:t>Then, break those goals into individual steps</a:t>
            </a:r>
          </a:p>
          <a:p>
            <a:pPr marL="633222" indent="-51435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ea typeface="ＭＳ Ｐゴシック" pitchFamily="34" charset="-128"/>
              </a:rPr>
              <a:t>The steps in your algorithm often become your comments!</a:t>
            </a:r>
          </a:p>
          <a:p>
            <a:pPr marL="118872" indent="0">
              <a:lnSpc>
                <a:spcPct val="120000"/>
              </a:lnSpc>
              <a:buNone/>
            </a:pPr>
            <a:endParaRPr lang="en-US" b="1" dirty="0">
              <a:ea typeface="ＭＳ Ｐゴシック" pitchFamily="34" charset="-128"/>
            </a:endParaRPr>
          </a:p>
          <a:p>
            <a:pPr marL="118872" indent="0">
              <a:lnSpc>
                <a:spcPct val="120000"/>
              </a:lnSpc>
              <a:buNone/>
            </a:pP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We’ll show algorithms for our problems before the solutions.</a:t>
            </a:r>
          </a:p>
        </p:txBody>
      </p:sp>
    </p:spTree>
    <p:extLst>
      <p:ext uri="{BB962C8B-B14F-4D97-AF65-F5344CB8AC3E}">
        <p14:creationId xmlns:p14="http://schemas.microsoft.com/office/powerpoint/2010/main" val="210709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Remember This?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775192"/>
            <a:ext cx="8229600" cy="4625609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/>
              <a:t>Sequence:</a:t>
            </a:r>
            <a:r>
              <a:rPr lang="en-US" dirty="0"/>
              <a:t> An </a:t>
            </a:r>
            <a:r>
              <a:rPr lang="en-US" i="1" dirty="0"/>
              <a:t>ordered</a:t>
            </a:r>
            <a:r>
              <a:rPr lang="en-US" dirty="0"/>
              <a:t> list of elements</a:t>
            </a:r>
          </a:p>
          <a:p>
            <a:pPr eaLnBrk="1" hangingPunct="1"/>
            <a:r>
              <a:rPr lang="en-US" b="1" dirty="0"/>
              <a:t>Element:</a:t>
            </a:r>
            <a:r>
              <a:rPr lang="en-US" dirty="0"/>
              <a:t> A single item in a sequence</a:t>
            </a:r>
          </a:p>
          <a:p>
            <a:pPr eaLnBrk="1" hangingPunct="1"/>
            <a:r>
              <a:rPr lang="en-US" b="1" dirty="0"/>
              <a:t>Iterate:</a:t>
            </a:r>
            <a:r>
              <a:rPr lang="en-US" dirty="0"/>
              <a:t> To move through a sequence, </a:t>
            </a:r>
            <a:r>
              <a:rPr lang="en-US" i="1" dirty="0"/>
              <a:t>in order</a:t>
            </a:r>
            <a:endParaRPr lang="en-US" dirty="0"/>
          </a:p>
          <a:p>
            <a:pPr eaLnBrk="1" hangingPunct="1"/>
            <a:endParaRPr lang="en-US" dirty="0"/>
          </a:p>
          <a:p>
            <a:pPr marL="118872" indent="0">
              <a:buNone/>
            </a:pPr>
            <a:r>
              <a:rPr lang="en-US" dirty="0"/>
              <a:t>So </a:t>
            </a:r>
            <a:r>
              <a:rPr lang="en-US" i="1" dirty="0"/>
              <a:t>how</a:t>
            </a:r>
            <a:r>
              <a:rPr lang="en-US" dirty="0"/>
              <a:t> do we iterate?</a:t>
            </a:r>
          </a:p>
          <a:p>
            <a:pPr marL="118872" indent="0">
              <a:buNone/>
            </a:pPr>
            <a:endParaRPr lang="en-US" dirty="0">
              <a:ea typeface="ＭＳ Ｐゴシック" pitchFamily="-65" charset="-128"/>
            </a:endParaRPr>
          </a:p>
          <a:p>
            <a:pPr marL="118872" indent="0">
              <a:buNone/>
            </a:pPr>
            <a:r>
              <a:rPr lang="en-US" dirty="0">
                <a:ea typeface="ＭＳ Ｐゴシック" pitchFamily="-65" charset="-128"/>
              </a:rPr>
              <a:t>We’ll use a structure called a </a:t>
            </a:r>
            <a:r>
              <a:rPr lang="en-US" b="1" dirty="0">
                <a:ea typeface="ＭＳ Ｐゴシック" pitchFamily="-65" charset="-128"/>
              </a:rPr>
              <a:t>loop</a:t>
            </a:r>
            <a:r>
              <a:rPr lang="en-US" dirty="0">
                <a:ea typeface="ＭＳ Ｐゴシック" pitchFamily="-65" charset="-128"/>
              </a:rPr>
              <a:t> that can repeat code. First, we’ll learn </a:t>
            </a:r>
            <a:r>
              <a:rPr lang="en-US" b="1" i="1" dirty="0">
                <a:solidFill>
                  <a:srgbClr val="FF6600"/>
                </a:solidFill>
                <a:ea typeface="ＭＳ Ｐゴシック" pitchFamily="-65" charset="-128"/>
              </a:rPr>
              <a:t>for</a:t>
            </a:r>
            <a:r>
              <a:rPr lang="en-US" dirty="0">
                <a:solidFill>
                  <a:srgbClr val="FF6600"/>
                </a:solidFill>
                <a:ea typeface="ＭＳ Ｐゴシック" pitchFamily="-65" charset="-128"/>
              </a:rPr>
              <a:t> </a:t>
            </a:r>
            <a:r>
              <a:rPr lang="en-US" b="1" dirty="0">
                <a:ea typeface="ＭＳ Ｐゴシック" pitchFamily="-65" charset="-128"/>
              </a:rPr>
              <a:t>loops</a:t>
            </a:r>
            <a:r>
              <a:rPr lang="en-US" dirty="0">
                <a:ea typeface="ＭＳ Ｐゴシック" pitchFamily="-65" charset="-128"/>
              </a:rPr>
              <a:t>.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625609"/>
          </a:xfrm>
        </p:spPr>
        <p:txBody>
          <a:bodyPr>
            <a:normAutofit fontScale="550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en-US" sz="4500" dirty="0"/>
              <a:t>This is the simplest way to use a </a:t>
            </a:r>
            <a:r>
              <a:rPr lang="en-US" sz="4500" b="1" i="1" dirty="0">
                <a:solidFill>
                  <a:srgbClr val="FF6600"/>
                </a:solidFill>
              </a:rPr>
              <a:t>for loop </a:t>
            </a:r>
            <a:r>
              <a:rPr lang="en-US" sz="4500" dirty="0"/>
              <a:t>to iterate over a sequence:</a:t>
            </a:r>
          </a:p>
          <a:p>
            <a:pPr marL="118872" indent="0">
              <a:lnSpc>
                <a:spcPct val="120000"/>
              </a:lnSpc>
              <a:buNone/>
            </a:pPr>
            <a:endParaRPr lang="en-US" dirty="0"/>
          </a:p>
          <a:p>
            <a:pPr marL="118872" indent="0">
              <a:lnSpc>
                <a:spcPct val="120000"/>
              </a:lnSpc>
              <a:buNone/>
            </a:pPr>
            <a:r>
              <a:rPr lang="en-US" sz="3800" b="1" dirty="0">
                <a:latin typeface="Calibri"/>
                <a:cs typeface="Calibri"/>
              </a:rPr>
              <a:t>for</a:t>
            </a:r>
            <a:r>
              <a:rPr lang="en-US" sz="3800" dirty="0">
                <a:latin typeface="Calibri"/>
                <a:cs typeface="Calibri"/>
              </a:rPr>
              <a:t> </a:t>
            </a:r>
            <a:r>
              <a:rPr lang="en-US" sz="3800" b="1" dirty="0" err="1">
                <a:solidFill>
                  <a:srgbClr val="0070C0"/>
                </a:solidFill>
                <a:latin typeface="Calibri"/>
                <a:cs typeface="Calibri"/>
              </a:rPr>
              <a:t>var</a:t>
            </a:r>
            <a:r>
              <a:rPr lang="en-US" sz="38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3800" b="1" dirty="0">
                <a:latin typeface="Calibri"/>
                <a:cs typeface="Calibri"/>
              </a:rPr>
              <a:t>in</a:t>
            </a:r>
            <a:r>
              <a:rPr lang="en-US" sz="3800" dirty="0">
                <a:latin typeface="Calibri"/>
                <a:cs typeface="Calibri"/>
              </a:rPr>
              <a:t> </a:t>
            </a:r>
            <a:r>
              <a:rPr lang="en-US" sz="3800" b="1" dirty="0">
                <a:solidFill>
                  <a:srgbClr val="0070C0"/>
                </a:solidFill>
                <a:latin typeface="Calibri"/>
                <a:cs typeface="Calibri"/>
              </a:rPr>
              <a:t>sequence</a:t>
            </a:r>
            <a:r>
              <a:rPr lang="en-US" sz="3800" b="1" dirty="0">
                <a:latin typeface="Calibri"/>
                <a:cs typeface="Calibri"/>
              </a:rPr>
              <a:t>:</a:t>
            </a:r>
          </a:p>
          <a:p>
            <a:pPr marL="118872" indent="0">
              <a:lnSpc>
                <a:spcPct val="120000"/>
              </a:lnSpc>
              <a:buNone/>
            </a:pPr>
            <a:r>
              <a:rPr lang="en-US" sz="38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	</a:t>
            </a:r>
            <a:r>
              <a:rPr lang="en-US" sz="3800" dirty="0">
                <a:solidFill>
                  <a:srgbClr val="D10016"/>
                </a:solidFill>
                <a:latin typeface="Calibri"/>
                <a:cs typeface="Calibri"/>
              </a:rPr>
              <a:t>#code block goes here</a:t>
            </a:r>
            <a:br>
              <a:rPr lang="en-US" sz="3800" dirty="0">
                <a:solidFill>
                  <a:srgbClr val="D10016"/>
                </a:solidFill>
                <a:latin typeface="Calibri"/>
                <a:cs typeface="Calibri"/>
              </a:rPr>
            </a:br>
            <a:r>
              <a:rPr lang="en-US" sz="3800" dirty="0">
                <a:solidFill>
                  <a:srgbClr val="D10016"/>
                </a:solidFill>
                <a:latin typeface="Calibri"/>
                <a:cs typeface="Calibri"/>
              </a:rPr>
              <a:t>	#and must be indented</a:t>
            </a:r>
          </a:p>
          <a:p>
            <a:pPr marL="118872" indent="0">
              <a:lnSpc>
                <a:spcPct val="120000"/>
              </a:lnSpc>
              <a:buNone/>
            </a:pPr>
            <a:endParaRPr lang="en-US" sz="3100" dirty="0"/>
          </a:p>
          <a:p>
            <a:pPr marL="118872" indent="0">
              <a:lnSpc>
                <a:spcPct val="120000"/>
              </a:lnSpc>
              <a:buNone/>
            </a:pPr>
            <a:r>
              <a:rPr lang="en-US" sz="3500" dirty="0"/>
              <a:t>The value of </a:t>
            </a:r>
            <a:r>
              <a:rPr lang="en-US" sz="3500" b="1" dirty="0" err="1">
                <a:solidFill>
                  <a:srgbClr val="000000"/>
                </a:solidFill>
              </a:rPr>
              <a:t>var</a:t>
            </a:r>
            <a:r>
              <a:rPr lang="en-US" sz="3500" dirty="0">
                <a:solidFill>
                  <a:srgbClr val="000000"/>
                </a:solidFill>
              </a:rPr>
              <a:t> </a:t>
            </a:r>
            <a:r>
              <a:rPr lang="en-US" sz="3500" dirty="0"/>
              <a:t>starts out as the first element of the </a:t>
            </a:r>
            <a:r>
              <a:rPr lang="en-US" sz="3500" b="1" dirty="0">
                <a:solidFill>
                  <a:srgbClr val="000000"/>
                </a:solidFill>
              </a:rPr>
              <a:t>sequence</a:t>
            </a:r>
            <a:r>
              <a:rPr lang="en-US" sz="3500" dirty="0"/>
              <a:t>, </a:t>
            </a:r>
            <a:br>
              <a:rPr lang="en-US" sz="3500" dirty="0"/>
            </a:br>
            <a:r>
              <a:rPr lang="en-US" sz="3500" dirty="0"/>
              <a:t>then becomes the next, etc.</a:t>
            </a:r>
          </a:p>
          <a:p>
            <a:pPr marL="118872" indent="0">
              <a:lnSpc>
                <a:spcPct val="120000"/>
              </a:lnSpc>
              <a:buNone/>
            </a:pPr>
            <a:endParaRPr lang="en-US" sz="3100" i="1" dirty="0">
              <a:solidFill>
                <a:srgbClr val="0070C0"/>
              </a:solidFill>
            </a:endParaRPr>
          </a:p>
          <a:p>
            <a:pPr marL="118872" indent="0">
              <a:lnSpc>
                <a:spcPct val="120000"/>
              </a:lnSpc>
              <a:buNone/>
            </a:pPr>
            <a:r>
              <a:rPr lang="en-US" sz="3100" dirty="0">
                <a:solidFill>
                  <a:srgbClr val="3366FF"/>
                </a:solidFill>
              </a:rPr>
              <a:t>Style Note: </a:t>
            </a:r>
            <a:r>
              <a:rPr lang="en-US" sz="3100" b="1" i="1" dirty="0" err="1">
                <a:solidFill>
                  <a:srgbClr val="3366FF"/>
                </a:solidFill>
              </a:rPr>
              <a:t>var</a:t>
            </a:r>
            <a:r>
              <a:rPr lang="en-US" sz="3100" i="1" dirty="0">
                <a:solidFill>
                  <a:srgbClr val="3366FF"/>
                </a:solidFill>
              </a:rPr>
              <a:t> is a variable you’re declaring as part of writing the loop, so follow our rules for variable naming!</a:t>
            </a:r>
          </a:p>
        </p:txBody>
      </p:sp>
    </p:spTree>
    <p:extLst>
      <p:ext uri="{BB962C8B-B14F-4D97-AF65-F5344CB8AC3E}">
        <p14:creationId xmlns:p14="http://schemas.microsoft.com/office/powerpoint/2010/main" val="140942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I210 – Introduction to Programming </a:t>
            </a:r>
            <a:r>
              <a:rPr lang="en-US"/>
              <a:t>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</a:t>
            </a:r>
          </a:p>
        </p:txBody>
      </p:sp>
      <p:sp>
        <p:nvSpPr>
          <p:cNvPr id="4" name="Rectangle 3"/>
          <p:cNvSpPr/>
          <p:nvPr/>
        </p:nvSpPr>
        <p:spPr>
          <a:xfrm>
            <a:off x="3910149" y="5768976"/>
            <a:ext cx="6076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/>
            <a:r>
              <a:rPr lang="en-US" dirty="0">
                <a:solidFill>
                  <a:schemeClr val="bg1"/>
                </a:solidFill>
              </a:rPr>
              <a:t>Fill out this survey: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u="sng" dirty="0">
                <a:hlinkClick r:id="rId2"/>
              </a:rPr>
              <a:t>https://goo.gl/forms/MFVO29uudIYvM0VZ2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18264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3168877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50788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813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53400" y="3760213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38902" y="3794575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4800" y="3778833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</p:spTree>
    <p:extLst>
      <p:ext uri="{BB962C8B-B14F-4D97-AF65-F5344CB8AC3E}">
        <p14:creationId xmlns:p14="http://schemas.microsoft.com/office/powerpoint/2010/main" val="3675186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316" y="1775192"/>
            <a:ext cx="8545484" cy="4625609"/>
          </a:xfrm>
        </p:spPr>
        <p:txBody>
          <a:bodyPr>
            <a:normAutofit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en-US" dirty="0"/>
              <a:t>A list is a </a:t>
            </a:r>
            <a:r>
              <a:rPr lang="en-US" i="1" dirty="0"/>
              <a:t>sequence</a:t>
            </a:r>
            <a:r>
              <a:rPr lang="en-US" dirty="0"/>
              <a:t>. So if we had a list like this:</a:t>
            </a:r>
          </a:p>
          <a:p>
            <a:pPr marL="118872" indent="0">
              <a:lnSpc>
                <a:spcPct val="120000"/>
              </a:lnSpc>
              <a:buNone/>
            </a:pPr>
            <a:r>
              <a:rPr lang="en-US" b="1" dirty="0">
                <a:latin typeface="Calibri" panose="020F0502020204030204" pitchFamily="34" charset="0"/>
              </a:rPr>
              <a:t>names = ['Herb', 'Elizabeth', 'Lars', 'Lisa', 'Owen']</a:t>
            </a:r>
          </a:p>
          <a:p>
            <a:pPr marL="118872" indent="0">
              <a:lnSpc>
                <a:spcPct val="120000"/>
              </a:lnSpc>
              <a:buNone/>
            </a:pPr>
            <a:endParaRPr lang="en-US" dirty="0"/>
          </a:p>
          <a:p>
            <a:pPr marL="118872" indent="0">
              <a:lnSpc>
                <a:spcPct val="120000"/>
              </a:lnSpc>
              <a:buNone/>
            </a:pPr>
            <a:r>
              <a:rPr lang="en-US" dirty="0"/>
              <a:t>We could use a for loop like this:</a:t>
            </a:r>
          </a:p>
          <a:p>
            <a:pPr marL="118872" indent="0">
              <a:lnSpc>
                <a:spcPct val="120000"/>
              </a:lnSpc>
              <a:buNone/>
            </a:pPr>
            <a:r>
              <a:rPr lang="en-US" b="1" dirty="0">
                <a:latin typeface="Calibri"/>
                <a:cs typeface="Calibri"/>
              </a:rPr>
              <a:t>for </a:t>
            </a:r>
            <a:r>
              <a:rPr lang="en-US" b="1" dirty="0">
                <a:solidFill>
                  <a:srgbClr val="0070C0"/>
                </a:solidFill>
                <a:latin typeface="Calibri"/>
                <a:cs typeface="Calibri"/>
              </a:rPr>
              <a:t>name</a:t>
            </a:r>
            <a:r>
              <a:rPr lang="en-US" b="1" dirty="0">
                <a:latin typeface="Calibri"/>
                <a:cs typeface="Calibri"/>
              </a:rPr>
              <a:t> in </a:t>
            </a:r>
            <a:r>
              <a:rPr lang="en-US" b="1" dirty="0">
                <a:solidFill>
                  <a:srgbClr val="0070C0"/>
                </a:solidFill>
                <a:latin typeface="Calibri"/>
                <a:cs typeface="Calibri"/>
              </a:rPr>
              <a:t>names</a:t>
            </a:r>
            <a:r>
              <a:rPr lang="en-US" b="1" dirty="0">
                <a:latin typeface="Calibri"/>
                <a:cs typeface="Calibri"/>
              </a:rPr>
              <a:t>:</a:t>
            </a:r>
          </a:p>
          <a:p>
            <a:pPr marL="118872" indent="0">
              <a:lnSpc>
                <a:spcPct val="120000"/>
              </a:lnSpc>
              <a:buNone/>
            </a:pPr>
            <a:r>
              <a:rPr lang="en-US" b="1" dirty="0">
                <a:latin typeface="Calibri"/>
                <a:cs typeface="Calibri"/>
              </a:rPr>
              <a:t>    print(name)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787" y="4183553"/>
            <a:ext cx="1133475" cy="14668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938058" y="4904510"/>
            <a:ext cx="1670858" cy="2493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0" y="5825546"/>
            <a:ext cx="9287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TIP: Sequence names are often plural. For loops often use a singular form of the word!</a:t>
            </a:r>
          </a:p>
        </p:txBody>
      </p:sp>
    </p:spTree>
    <p:extLst>
      <p:ext uri="{BB962C8B-B14F-4D97-AF65-F5344CB8AC3E}">
        <p14:creationId xmlns:p14="http://schemas.microsoft.com/office/powerpoint/2010/main" val="269777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loops, strings, 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19948" y="1783050"/>
            <a:ext cx="4148052" cy="4836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string is also a </a:t>
            </a:r>
            <a:r>
              <a:rPr lang="en-US" i="1" dirty="0"/>
              <a:t>sequence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we loop over it, the </a:t>
            </a:r>
            <a:r>
              <a:rPr lang="en-US" i="1" dirty="0"/>
              <a:t>elements</a:t>
            </a:r>
            <a:r>
              <a:rPr lang="en-US" dirty="0"/>
              <a:t> are characters.</a:t>
            </a:r>
            <a:endParaRPr lang="en-US" b="1" dirty="0"/>
          </a:p>
          <a:p>
            <a:pPr marL="11887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default, if we print each element, it will be </a:t>
            </a:r>
            <a:r>
              <a:rPr lang="en-US" b="1" dirty="0"/>
              <a:t>printed on its own line.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432" y="4038601"/>
            <a:ext cx="4371975" cy="216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235" y="1890762"/>
            <a:ext cx="42386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7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loops, strings, 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24748" y="1844323"/>
            <a:ext cx="3786052" cy="4867365"/>
          </a:xfrm>
        </p:spPr>
        <p:txBody>
          <a:bodyPr>
            <a:normAutofit/>
          </a:bodyPr>
          <a:lstStyle/>
          <a:p>
            <a:r>
              <a:rPr lang="en-US" sz="2600" dirty="0"/>
              <a:t>Python allows us to manually specify the </a:t>
            </a:r>
            <a:br>
              <a:rPr lang="en-US" sz="2600" dirty="0"/>
            </a:br>
            <a:r>
              <a:rPr lang="en-US" sz="2600" b="1" dirty="0"/>
              <a:t>end</a:t>
            </a:r>
            <a:r>
              <a:rPr lang="en-US" sz="2600" dirty="0"/>
              <a:t> </a:t>
            </a:r>
            <a:r>
              <a:rPr lang="en-US" sz="2600" b="1" dirty="0"/>
              <a:t>character</a:t>
            </a:r>
            <a:r>
              <a:rPr lang="en-US" sz="2600" dirty="0"/>
              <a:t> in a call to the </a:t>
            </a:r>
            <a:r>
              <a:rPr lang="en-US" sz="2600" b="1" dirty="0">
                <a:solidFill>
                  <a:srgbClr val="7F007F"/>
                </a:solidFill>
              </a:rPr>
              <a:t>print</a:t>
            </a:r>
            <a:r>
              <a:rPr lang="en-US" sz="2600" dirty="0">
                <a:solidFill>
                  <a:srgbClr val="7F007F"/>
                </a:solidFill>
              </a:rPr>
              <a:t> </a:t>
            </a:r>
            <a:r>
              <a:rPr lang="en-US" sz="2600" dirty="0"/>
              <a:t>function.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By setting it to </a:t>
            </a:r>
            <a:r>
              <a:rPr lang="en-US" sz="2600" b="1" dirty="0">
                <a:solidFill>
                  <a:schemeClr val="accent5"/>
                </a:solidFill>
              </a:rPr>
              <a:t>" "</a:t>
            </a:r>
            <a:r>
              <a:rPr lang="en-US" sz="2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600" dirty="0"/>
              <a:t>here, we cause all of the output to be printed on the same line.</a:t>
            </a:r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294967295"/>
          </p:nvPr>
        </p:nvSpPr>
        <p:spPr>
          <a:xfrm>
            <a:off x="1981200" y="5743575"/>
            <a:ext cx="8229600" cy="78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called </a:t>
            </a:r>
            <a:r>
              <a:rPr lang="en-US" i="1" dirty="0">
                <a:solidFill>
                  <a:srgbClr val="0070C0"/>
                </a:solidFill>
              </a:rPr>
              <a:t>suppressing the newline</a:t>
            </a:r>
            <a:r>
              <a:rPr lang="en-US" dirty="0"/>
              <a:t>.</a:t>
            </a:r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87" y="4079466"/>
            <a:ext cx="4371975" cy="1362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87" y="1829390"/>
            <a:ext cx="4410075" cy="18383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585556" y="3175463"/>
            <a:ext cx="1022466" cy="1"/>
          </a:xfrm>
          <a:prstGeom prst="line">
            <a:avLst/>
          </a:pr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Counter (Group Work)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630" y="1600201"/>
            <a:ext cx="8853055" cy="5086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Write a program that asks the user to give you a lowercase string, and a letter that might be in the string. </a:t>
            </a:r>
            <a:r>
              <a:rPr lang="en-US" sz="2400" b="1" dirty="0"/>
              <a:t>USE A LOOP </a:t>
            </a:r>
            <a:r>
              <a:rPr lang="en-US" sz="2400" dirty="0"/>
              <a:t>to tell them how many times that letter occurs. 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i="1" dirty="0">
                <a:solidFill>
                  <a:srgbClr val="0070C0"/>
                </a:solidFill>
              </a:rPr>
              <a:t>(We also know a method, but use a loop instead!)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896" y="3234358"/>
            <a:ext cx="86677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7505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Counter (Algorithm)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7394"/>
            <a:ext cx="8229601" cy="4813941"/>
          </a:xfrm>
        </p:spPr>
        <p:txBody>
          <a:bodyPr>
            <a:noAutofit/>
          </a:bodyPr>
          <a:lstStyle/>
          <a:p>
            <a:pPr marL="118872" indent="0">
              <a:buNone/>
            </a:pPr>
            <a:r>
              <a:rPr lang="en-US" sz="2400" dirty="0">
                <a:latin typeface="Calibri"/>
                <a:cs typeface="Calibri"/>
              </a:rPr>
              <a:t>Get a string from the user</a:t>
            </a:r>
          </a:p>
          <a:p>
            <a:pPr marL="118872" indent="0">
              <a:buNone/>
            </a:pPr>
            <a:r>
              <a:rPr lang="en-US" sz="2400" dirty="0">
                <a:latin typeface="Calibri"/>
                <a:cs typeface="Calibri"/>
              </a:rPr>
              <a:t>Get a letter from the user</a:t>
            </a:r>
          </a:p>
          <a:p>
            <a:pPr marL="118872" indent="0"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400" dirty="0">
                <a:latin typeface="Calibri"/>
                <a:cs typeface="Calibri"/>
              </a:rPr>
              <a:t>Start a count at 0</a:t>
            </a:r>
          </a:p>
          <a:p>
            <a:pPr marL="118872" indent="0"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400" dirty="0">
                <a:latin typeface="Calibri"/>
                <a:cs typeface="Calibri"/>
              </a:rPr>
              <a:t>Walk through the string character by character</a:t>
            </a:r>
          </a:p>
          <a:p>
            <a:pPr marL="118872" indent="0">
              <a:buNone/>
            </a:pPr>
            <a:r>
              <a:rPr lang="en-US" sz="2400" dirty="0">
                <a:latin typeface="Calibri"/>
                <a:cs typeface="Calibri"/>
              </a:rPr>
              <a:t>    If the current character is the letter we’re looking for</a:t>
            </a:r>
          </a:p>
          <a:p>
            <a:pPr marL="118872" indent="0">
              <a:buNone/>
            </a:pPr>
            <a:r>
              <a:rPr lang="en-US" sz="2400" dirty="0">
                <a:latin typeface="Calibri"/>
                <a:cs typeface="Calibri"/>
              </a:rPr>
              <a:t>        Add 1 to our count</a:t>
            </a:r>
          </a:p>
          <a:p>
            <a:pPr marL="118872" indent="0"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400" dirty="0">
                <a:latin typeface="Calibri"/>
                <a:cs typeface="Calibri"/>
              </a:rPr>
              <a:t>Output the result to the user</a:t>
            </a:r>
          </a:p>
        </p:txBody>
      </p:sp>
    </p:spTree>
    <p:extLst>
      <p:ext uri="{BB962C8B-B14F-4D97-AF65-F5344CB8AC3E}">
        <p14:creationId xmlns:p14="http://schemas.microsoft.com/office/powerpoint/2010/main" val="15082429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Counter (Solution)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59" y="1708377"/>
            <a:ext cx="8446599" cy="439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842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Counter (With Method)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05" y="1690515"/>
            <a:ext cx="8626660" cy="367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6998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range()</a:t>
            </a:r>
            <a:r>
              <a:rPr lang="en-US" sz="4000" dirty="0"/>
              <a:t> </a:t>
            </a:r>
            <a:r>
              <a:rPr lang="en-US" dirty="0"/>
              <a:t>function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229601" cy="4800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7F007F"/>
                </a:solidFill>
              </a:rPr>
              <a:t>range() </a:t>
            </a:r>
            <a:r>
              <a:rPr lang="en-US" dirty="0"/>
              <a:t>function gives us a </a:t>
            </a:r>
            <a:r>
              <a:rPr lang="en-US" b="1" dirty="0"/>
              <a:t>sequence </a:t>
            </a:r>
            <a:r>
              <a:rPr lang="en-US" dirty="0"/>
              <a:t>of integers (a list!). </a:t>
            </a:r>
            <a:r>
              <a:rPr lang="en-US" i="1" dirty="0"/>
              <a:t>Here are three ways you can call it: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295" y="2743201"/>
            <a:ext cx="3914122" cy="3971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048000"/>
            <a:ext cx="4770408" cy="3200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5253644"/>
            <a:ext cx="9027622" cy="1604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0" y="4380029"/>
            <a:ext cx="9027622" cy="1604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0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range() and </a:t>
            </a:r>
            <a:r>
              <a:rPr lang="en-US" dirty="0" err="1"/>
              <a:t>len</a:t>
            </a:r>
            <a:r>
              <a:rPr lang="en-US" dirty="0"/>
              <a:t>()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idx="1"/>
          </p:nvPr>
        </p:nvSpPr>
        <p:spPr>
          <a:xfrm>
            <a:off x="1752600" y="1539322"/>
            <a:ext cx="8763000" cy="5166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The </a:t>
            </a:r>
            <a:r>
              <a:rPr lang="en-US" sz="2600" b="1" dirty="0">
                <a:solidFill>
                  <a:srgbClr val="7F007F"/>
                </a:solidFill>
              </a:rPr>
              <a:t>range()</a:t>
            </a:r>
            <a:r>
              <a:rPr lang="en-US" sz="2600" dirty="0">
                <a:solidFill>
                  <a:srgbClr val="7F007F"/>
                </a:solidFill>
              </a:rPr>
              <a:t> </a:t>
            </a:r>
            <a:r>
              <a:rPr lang="en-US" sz="2600" dirty="0"/>
              <a:t>function is often combined with the </a:t>
            </a:r>
            <a:r>
              <a:rPr lang="en-US" sz="2600" b="1" dirty="0" err="1">
                <a:solidFill>
                  <a:srgbClr val="7F007F"/>
                </a:solidFill>
              </a:rPr>
              <a:t>len</a:t>
            </a:r>
            <a:r>
              <a:rPr lang="en-US" sz="2600" b="1" dirty="0">
                <a:solidFill>
                  <a:srgbClr val="7F007F"/>
                </a:solidFill>
              </a:rPr>
              <a:t>()</a:t>
            </a:r>
            <a:r>
              <a:rPr lang="en-US" sz="2600" b="1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function to allow us to loop over the elements of a sequence. </a:t>
            </a:r>
          </a:p>
          <a:p>
            <a:pPr eaLnBrk="1" hangingPunct="1"/>
            <a:endParaRPr lang="en-US" sz="2600" dirty="0"/>
          </a:p>
          <a:p>
            <a:pPr eaLnBrk="1" hangingPunct="1"/>
            <a:endParaRPr lang="en-US" sz="2600" dirty="0"/>
          </a:p>
          <a:p>
            <a:pPr eaLnBrk="1" hangingPunct="1"/>
            <a:endParaRPr lang="en-US" sz="2600" dirty="0"/>
          </a:p>
          <a:p>
            <a:pPr eaLnBrk="1" hangingPunct="1"/>
            <a:endParaRPr lang="en-US" sz="2600" dirty="0"/>
          </a:p>
          <a:p>
            <a:pPr eaLnBrk="1" hangingPunct="1"/>
            <a:endParaRPr lang="en-US" sz="2600" dirty="0"/>
          </a:p>
          <a:p>
            <a:pPr eaLnBrk="1" hangingPunct="1"/>
            <a:endParaRPr lang="en-US" sz="2600" dirty="0"/>
          </a:p>
          <a:p>
            <a:pPr eaLnBrk="1" hangingPunct="1"/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TIP: </a:t>
            </a:r>
            <a:r>
              <a:rPr lang="en-US" sz="2600" b="1" dirty="0">
                <a:solidFill>
                  <a:srgbClr val="7F007F"/>
                </a:solidFill>
              </a:rPr>
              <a:t>print()</a:t>
            </a:r>
            <a:r>
              <a:rPr lang="en-US" sz="2600" b="1" dirty="0">
                <a:solidFill>
                  <a:srgbClr val="FF0000"/>
                </a:solidFill>
              </a:rPr>
              <a:t> </a:t>
            </a:r>
            <a:r>
              <a:rPr lang="en-US" sz="2600" i="1" dirty="0"/>
              <a:t>by itself produces a blank line.</a:t>
            </a:r>
          </a:p>
          <a:p>
            <a:pPr eaLnBrk="1" hangingPunct="1"/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583483"/>
            <a:ext cx="5478694" cy="308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336" y="2564433"/>
            <a:ext cx="3044265" cy="31051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24000" y="4309532"/>
            <a:ext cx="6561666" cy="1710265"/>
            <a:chOff x="0" y="4309531"/>
            <a:chExt cx="6561666" cy="1710265"/>
          </a:xfrm>
        </p:grpSpPr>
        <p:sp>
          <p:nvSpPr>
            <p:cNvPr id="8" name="Curved Right Arrow 7"/>
            <p:cNvSpPr/>
            <p:nvPr/>
          </p:nvSpPr>
          <p:spPr>
            <a:xfrm flipV="1">
              <a:off x="0" y="4309531"/>
              <a:ext cx="304800" cy="1710265"/>
            </a:xfrm>
            <a:prstGeom prst="curved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urved Right Arrow 10"/>
            <p:cNvSpPr/>
            <p:nvPr/>
          </p:nvSpPr>
          <p:spPr>
            <a:xfrm flipH="1" flipV="1">
              <a:off x="6256866" y="4309531"/>
              <a:ext cx="304800" cy="1710265"/>
            </a:xfrm>
            <a:prstGeom prst="curved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23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Letter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Variables with single letter names (like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j</a:t>
            </a:r>
            <a:r>
              <a:rPr lang="en-US" dirty="0"/>
              <a:t>, or </a:t>
            </a:r>
            <a:r>
              <a:rPr lang="en-US" b="1" dirty="0">
                <a:solidFill>
                  <a:srgbClr val="FF0000"/>
                </a:solidFill>
              </a:rPr>
              <a:t>k</a:t>
            </a:r>
            <a:r>
              <a:rPr lang="en-US" dirty="0"/>
              <a:t>) are, by tradition, </a:t>
            </a:r>
            <a:r>
              <a:rPr lang="en-US" i="1" dirty="0">
                <a:solidFill>
                  <a:srgbClr val="0070C0"/>
                </a:solidFill>
              </a:rPr>
              <a:t>only used when they represent index numbers in a loop</a:t>
            </a:r>
            <a:r>
              <a:rPr lang="en-US" dirty="0"/>
              <a:t>.</a:t>
            </a:r>
          </a:p>
          <a:p>
            <a:endParaRPr lang="en-US" dirty="0"/>
          </a:p>
          <a:p>
            <a:pPr marL="118872" indent="0" algn="r">
              <a:buNone/>
            </a:pPr>
            <a:endParaRPr lang="en-US" sz="2400" i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197572"/>
            <a:ext cx="6019800" cy="3390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124200" y="6019800"/>
            <a:ext cx="480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24801" y="4555645"/>
            <a:ext cx="2513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</a:rPr>
              <a:t>This is confusing</a:t>
            </a:r>
            <a:br>
              <a:rPr lang="en-US" sz="2000" i="1" dirty="0">
                <a:solidFill>
                  <a:srgbClr val="0070C0"/>
                </a:solidFill>
              </a:rPr>
            </a:br>
            <a:r>
              <a:rPr lang="en-US" sz="2000" i="1" dirty="0">
                <a:solidFill>
                  <a:srgbClr val="0070C0"/>
                </a:solidFill>
              </a:rPr>
              <a:t>because an experienced </a:t>
            </a:r>
            <a:br>
              <a:rPr lang="en-US" sz="2000" i="1" dirty="0">
                <a:solidFill>
                  <a:srgbClr val="0070C0"/>
                </a:solidFill>
              </a:rPr>
            </a:br>
            <a:r>
              <a:rPr lang="en-US" sz="2000" i="1" dirty="0">
                <a:solidFill>
                  <a:srgbClr val="0070C0"/>
                </a:solidFill>
              </a:rPr>
              <a:t>reader expects</a:t>
            </a:r>
            <a:br>
              <a:rPr lang="en-US" sz="2000" i="1" dirty="0">
                <a:solidFill>
                  <a:srgbClr val="0070C0"/>
                </a:solidFill>
              </a:rPr>
            </a:br>
            <a:r>
              <a:rPr lang="en-US" sz="2000" b="1" dirty="0" err="1">
                <a:solidFill>
                  <a:srgbClr val="FF0000"/>
                </a:solidFill>
              </a:rPr>
              <a:t>i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rgbClr val="0070C0"/>
                </a:solidFill>
              </a:rPr>
              <a:t>to be a number.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0" y="5253644"/>
            <a:ext cx="9027622" cy="1604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1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3168877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50788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813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15102" y="3474033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38902" y="3794575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4800" y="3778833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</p:spTree>
    <p:extLst>
      <p:ext uri="{BB962C8B-B14F-4D97-AF65-F5344CB8AC3E}">
        <p14:creationId xmlns:p14="http://schemas.microsoft.com/office/powerpoint/2010/main" val="296854502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Numbers and 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0112" y="1676400"/>
            <a:ext cx="8230689" cy="4724400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sz="3000" dirty="0"/>
              <a:t>Combining index numbers and for loops allows us to change things in a list with a loop!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3081202"/>
            <a:ext cx="3333750" cy="163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111" y="3061608"/>
            <a:ext cx="44767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8941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Numbers and 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724401"/>
          </a:xfrm>
        </p:spPr>
        <p:txBody>
          <a:bodyPr/>
          <a:lstStyle/>
          <a:p>
            <a:pPr marL="118872" indent="0">
              <a:buNone/>
            </a:pPr>
            <a:r>
              <a:rPr lang="en-US" dirty="0"/>
              <a:t>We can’t change strings </a:t>
            </a:r>
            <a:br>
              <a:rPr lang="en-US" dirty="0"/>
            </a:br>
            <a:r>
              <a:rPr lang="en-US" dirty="0"/>
              <a:t>the same way, however: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/>
              <a:t>Remember, </a:t>
            </a:r>
            <a:r>
              <a:rPr lang="en-US" i="1" dirty="0">
                <a:solidFill>
                  <a:srgbClr val="FF0000"/>
                </a:solidFill>
              </a:rPr>
              <a:t>strings and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tuples are immutable!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22" y="1582081"/>
            <a:ext cx="3957942" cy="2913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326" y="4724400"/>
            <a:ext cx="7563939" cy="20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863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Numbers and 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7608"/>
            <a:ext cx="8458200" cy="4763193"/>
          </a:xfrm>
        </p:spPr>
        <p:txBody>
          <a:bodyPr/>
          <a:lstStyle/>
          <a:p>
            <a:pPr marL="118872" indent="0">
              <a:buNone/>
            </a:pPr>
            <a:r>
              <a:rPr lang="en-US" dirty="0"/>
              <a:t>There are other ways to use the length of a string to make a new string!</a:t>
            </a:r>
            <a:endParaRPr lang="en-US" i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23" y="2948594"/>
            <a:ext cx="4476750" cy="3295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383" y="3333750"/>
            <a:ext cx="34004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303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3798188"/>
            <a:ext cx="9144000" cy="3071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 types of for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932" y="1844872"/>
            <a:ext cx="4033014" cy="511148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200" b="1" dirty="0">
                <a:solidFill>
                  <a:srgbClr val="00B050"/>
                </a:solidFill>
                <a:latin typeface="Calibri"/>
                <a:cs typeface="Calibri"/>
              </a:rPr>
              <a:t>for </a:t>
            </a:r>
            <a:r>
              <a:rPr lang="en-US" sz="2200" b="1" dirty="0">
                <a:solidFill>
                  <a:srgbClr val="C00000"/>
                </a:solidFill>
                <a:latin typeface="Calibri"/>
                <a:cs typeface="Calibri"/>
              </a:rPr>
              <a:t>char</a:t>
            </a:r>
            <a:r>
              <a:rPr lang="en-US" sz="2200" b="1" dirty="0">
                <a:solidFill>
                  <a:srgbClr val="00B050"/>
                </a:solidFill>
                <a:latin typeface="Calibri"/>
                <a:cs typeface="Calibri"/>
              </a:rPr>
              <a:t> in </a:t>
            </a:r>
            <a:r>
              <a:rPr lang="en-US" sz="2200" b="1" dirty="0">
                <a:solidFill>
                  <a:srgbClr val="7030A0"/>
                </a:solidFill>
                <a:latin typeface="Calibri"/>
                <a:cs typeface="Calibri"/>
              </a:rPr>
              <a:t>word</a:t>
            </a:r>
            <a:r>
              <a:rPr lang="en-US" sz="2200" b="1" dirty="0">
                <a:solidFill>
                  <a:srgbClr val="00B050"/>
                </a:solidFill>
                <a:latin typeface="Calibri"/>
                <a:cs typeface="Calibri"/>
              </a:rPr>
              <a:t>:</a:t>
            </a:r>
            <a:br>
              <a:rPr lang="en-US" sz="2200" b="1" dirty="0">
                <a:solidFill>
                  <a:srgbClr val="00B050"/>
                </a:solidFill>
                <a:latin typeface="Calibri"/>
                <a:cs typeface="Calibri"/>
              </a:rPr>
            </a:br>
            <a:r>
              <a:rPr lang="en-US" sz="2200" dirty="0">
                <a:solidFill>
                  <a:srgbClr val="B50B1B"/>
                </a:solidFill>
                <a:latin typeface="Calibri"/>
                <a:cs typeface="Calibri"/>
              </a:rPr>
              <a:t>#do something to each letter</a:t>
            </a:r>
          </a:p>
          <a:p>
            <a:pPr>
              <a:buNone/>
            </a:pPr>
            <a:r>
              <a:rPr lang="en-US" sz="2200" dirty="0">
                <a:solidFill>
                  <a:srgbClr val="B50B1B"/>
                </a:solidFill>
                <a:latin typeface="Calibri"/>
                <a:cs typeface="Calibri"/>
              </a:rPr>
              <a:t>	#where we don’t care about</a:t>
            </a:r>
          </a:p>
          <a:p>
            <a:pPr>
              <a:buNone/>
            </a:pPr>
            <a:r>
              <a:rPr lang="en-US" sz="2200" dirty="0">
                <a:solidFill>
                  <a:srgbClr val="B50B1B"/>
                </a:solidFill>
                <a:latin typeface="Calibri"/>
                <a:cs typeface="Calibri"/>
              </a:rPr>
              <a:t>	#the index position</a:t>
            </a:r>
          </a:p>
          <a:p>
            <a:pPr>
              <a:buNone/>
            </a:pPr>
            <a:endParaRPr lang="en-US" b="1" dirty="0">
              <a:solidFill>
                <a:srgbClr val="0070C0"/>
              </a:solidFill>
              <a:latin typeface="Calibri"/>
              <a:cs typeface="Calibri"/>
            </a:endParaRPr>
          </a:p>
          <a:p>
            <a:pPr>
              <a:buNone/>
            </a:pPr>
            <a:r>
              <a:rPr lang="en-US" sz="2200" b="1" dirty="0">
                <a:solidFill>
                  <a:srgbClr val="0070C0"/>
                </a:solidFill>
                <a:latin typeface="Calibri"/>
                <a:cs typeface="Calibri"/>
              </a:rPr>
              <a:t>for </a:t>
            </a:r>
            <a:r>
              <a:rPr lang="en-US" sz="2200" b="1" dirty="0" err="1">
                <a:latin typeface="Calibri"/>
                <a:cs typeface="Calibri"/>
              </a:rPr>
              <a:t>i</a:t>
            </a:r>
            <a:r>
              <a:rPr lang="en-US" sz="2200" b="1" dirty="0">
                <a:solidFill>
                  <a:srgbClr val="0070C0"/>
                </a:solidFill>
                <a:latin typeface="Calibri"/>
                <a:cs typeface="Calibri"/>
              </a:rPr>
              <a:t> in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range(</a:t>
            </a:r>
            <a:r>
              <a:rPr lang="en-US" sz="2200" b="1" dirty="0" err="1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len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(</a:t>
            </a:r>
            <a:r>
              <a:rPr lang="en-US" sz="2200" b="1" dirty="0">
                <a:latin typeface="Calibri"/>
                <a:cs typeface="Calibri"/>
              </a:rPr>
              <a:t>sequence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))</a:t>
            </a:r>
            <a:r>
              <a:rPr lang="en-US" sz="2200" b="1" dirty="0">
                <a:solidFill>
                  <a:srgbClr val="0070C0"/>
                </a:solidFill>
                <a:latin typeface="Calibri"/>
                <a:cs typeface="Calibri"/>
              </a:rPr>
              <a:t>:</a:t>
            </a:r>
          </a:p>
          <a:p>
            <a:pPr>
              <a:buNone/>
            </a:pPr>
            <a:r>
              <a:rPr lang="en-US" sz="2200" dirty="0">
                <a:solidFill>
                  <a:schemeClr val="accent3"/>
                </a:solidFill>
                <a:latin typeface="Calibri"/>
                <a:cs typeface="Calibri"/>
              </a:rPr>
              <a:t>	#use an index number</a:t>
            </a:r>
          </a:p>
          <a:p>
            <a:pPr>
              <a:buNone/>
            </a:pPr>
            <a:r>
              <a:rPr lang="en-US" sz="2200" dirty="0">
                <a:solidFill>
                  <a:schemeClr val="accent3"/>
                </a:solidFill>
                <a:latin typeface="Calibri"/>
                <a:cs typeface="Calibri"/>
              </a:rPr>
              <a:t>	#to accomplish something</a:t>
            </a:r>
            <a:br>
              <a:rPr lang="en-US" sz="2200" dirty="0">
                <a:solidFill>
                  <a:schemeClr val="accent3"/>
                </a:solidFill>
                <a:latin typeface="Calibri"/>
                <a:cs typeface="Calibri"/>
              </a:rPr>
            </a:br>
            <a:r>
              <a:rPr lang="en-US" sz="2200" dirty="0">
                <a:solidFill>
                  <a:schemeClr val="accent3"/>
                </a:solidFill>
                <a:latin typeface="Calibri"/>
                <a:cs typeface="Calibri"/>
              </a:rPr>
              <a:t>#single letter variable names</a:t>
            </a:r>
            <a:endParaRPr lang="en-US" sz="2200" b="1" dirty="0">
              <a:solidFill>
                <a:srgbClr val="00B050"/>
              </a:solidFill>
              <a:latin typeface="Calibri"/>
              <a:cs typeface="Calibri"/>
            </a:endParaRPr>
          </a:p>
          <a:p>
            <a:pPr>
              <a:buNone/>
            </a:pPr>
            <a:endParaRPr lang="en-US" sz="2200" b="1" dirty="0">
              <a:solidFill>
                <a:srgbClr val="00B050"/>
              </a:solidFill>
              <a:latin typeface="Calibri"/>
              <a:cs typeface="Calibri"/>
            </a:endParaRPr>
          </a:p>
          <a:p>
            <a:pPr>
              <a:buNone/>
            </a:pPr>
            <a:endParaRPr lang="en-US" sz="2200" b="1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367847" y="1712716"/>
            <a:ext cx="3742509" cy="4904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</a:rPr>
              <a:t>Use a for loop over a </a:t>
            </a:r>
            <a:r>
              <a:rPr lang="en-US" sz="2200" dirty="0">
                <a:solidFill>
                  <a:srgbClr val="7030A0"/>
                </a:solidFill>
              </a:rPr>
              <a:t>sequence</a:t>
            </a:r>
            <a:r>
              <a:rPr lang="en-US" sz="2200" dirty="0">
                <a:solidFill>
                  <a:srgbClr val="00B050"/>
                </a:solidFill>
              </a:rPr>
              <a:t> if you just need to do something to each </a:t>
            </a:r>
            <a:r>
              <a:rPr lang="en-US" sz="2200" dirty="0">
                <a:solidFill>
                  <a:srgbClr val="C00000"/>
                </a:solidFill>
              </a:rPr>
              <a:t>element</a:t>
            </a:r>
            <a:r>
              <a:rPr lang="en-US" sz="2200" dirty="0">
                <a:solidFill>
                  <a:srgbClr val="00B050"/>
                </a:solidFill>
              </a:rPr>
              <a:t>, and it doesn’t require you to know where you are in the </a:t>
            </a:r>
            <a:r>
              <a:rPr lang="en-US" sz="2200" dirty="0">
                <a:solidFill>
                  <a:srgbClr val="7030A0"/>
                </a:solidFill>
              </a:rPr>
              <a:t>sequence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Use a for loop with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range</a:t>
            </a:r>
            <a:r>
              <a:rPr lang="en-US" sz="2200" dirty="0">
                <a:solidFill>
                  <a:srgbClr val="0070C0"/>
                </a:solidFill>
              </a:rPr>
              <a:t> and a </a:t>
            </a:r>
            <a:r>
              <a:rPr lang="en-US" sz="2200" dirty="0"/>
              <a:t>numeric loop control variable </a:t>
            </a:r>
            <a:r>
              <a:rPr lang="en-US" sz="2200" dirty="0">
                <a:solidFill>
                  <a:srgbClr val="0070C0"/>
                </a:solidFill>
              </a:rPr>
              <a:t>if you need to know where you are in a </a:t>
            </a:r>
            <a:r>
              <a:rPr lang="en-US" sz="2200" dirty="0"/>
              <a:t>sequence</a:t>
            </a:r>
            <a:r>
              <a:rPr lang="en-US" sz="22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endParaRPr lang="en-US" sz="2200" b="1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200" b="1" i="1" dirty="0">
                <a:solidFill>
                  <a:srgbClr val="0070C0"/>
                </a:solidFill>
              </a:rPr>
              <a:t>Single letter variable names here only!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40334" y="1468013"/>
            <a:ext cx="19314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F2F2F2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0699" y="4508933"/>
            <a:ext cx="13283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84752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Letter Counter v2 (Group Work) *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08658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Change your program to also inform the user </a:t>
            </a:r>
            <a:r>
              <a:rPr lang="en-US" i="1" dirty="0"/>
              <a:t>where </a:t>
            </a:r>
            <a:br>
              <a:rPr lang="en-US" i="1" dirty="0"/>
            </a:br>
            <a:r>
              <a:rPr lang="en-US" i="1" dirty="0"/>
              <a:t>(at what index position)</a:t>
            </a:r>
            <a:r>
              <a:rPr lang="en-US" dirty="0"/>
              <a:t> the letter was found!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32" y="2833764"/>
            <a:ext cx="6972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0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Counter v2 (Algorithm)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7394"/>
            <a:ext cx="8229600" cy="4784725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>
                <a:latin typeface="Corbel"/>
                <a:cs typeface="Corbel"/>
              </a:rPr>
              <a:t>Get the lowercase string from the user.</a:t>
            </a:r>
          </a:p>
          <a:p>
            <a:pPr>
              <a:buNone/>
            </a:pPr>
            <a:r>
              <a:rPr lang="en-US" dirty="0">
                <a:latin typeface="Corbel"/>
                <a:cs typeface="Corbel"/>
              </a:rPr>
              <a:t>Get a letter from the user.</a:t>
            </a:r>
          </a:p>
          <a:p>
            <a:pPr>
              <a:buNone/>
            </a:pPr>
            <a:endParaRPr lang="en-US" dirty="0">
              <a:latin typeface="Corbel"/>
              <a:cs typeface="Corbel"/>
            </a:endParaRPr>
          </a:p>
          <a:p>
            <a:pPr>
              <a:buNone/>
            </a:pPr>
            <a:r>
              <a:rPr lang="en-US" dirty="0">
                <a:latin typeface="Corbel"/>
                <a:cs typeface="Corbel"/>
              </a:rPr>
              <a:t>Start a count at 0</a:t>
            </a:r>
          </a:p>
          <a:p>
            <a:pPr>
              <a:buNone/>
            </a:pPr>
            <a:endParaRPr lang="en-US" dirty="0">
              <a:latin typeface="Corbel"/>
              <a:cs typeface="Corbel"/>
            </a:endParaRPr>
          </a:p>
          <a:p>
            <a:pPr>
              <a:buNone/>
            </a:pPr>
            <a:r>
              <a:rPr lang="en-US" dirty="0">
                <a:latin typeface="Corbel"/>
                <a:cs typeface="Corbel"/>
              </a:rPr>
              <a:t>Walk through the string by index positions</a:t>
            </a:r>
          </a:p>
          <a:p>
            <a:pPr>
              <a:buNone/>
            </a:pPr>
            <a:r>
              <a:rPr lang="en-US" dirty="0">
                <a:latin typeface="Corbel"/>
                <a:cs typeface="Corbel"/>
              </a:rPr>
              <a:t>    If the current character is the letter 	we’re looking for</a:t>
            </a:r>
          </a:p>
          <a:p>
            <a:pPr>
              <a:buNone/>
            </a:pPr>
            <a:r>
              <a:rPr lang="en-US" dirty="0">
                <a:latin typeface="Corbel"/>
                <a:cs typeface="Corbel"/>
              </a:rPr>
              <a:t>        Print out a message about the position</a:t>
            </a:r>
          </a:p>
          <a:p>
            <a:pPr>
              <a:buNone/>
            </a:pPr>
            <a:r>
              <a:rPr lang="en-US" dirty="0">
                <a:latin typeface="Corbel"/>
                <a:cs typeface="Corbel"/>
              </a:rPr>
              <a:t>       Add one to (</a:t>
            </a:r>
            <a:r>
              <a:rPr lang="en-US" i="1" dirty="0">
                <a:latin typeface="Corbel"/>
                <a:cs typeface="Corbel"/>
              </a:rPr>
              <a:t>increment</a:t>
            </a:r>
            <a:r>
              <a:rPr lang="en-US" dirty="0">
                <a:latin typeface="Corbel"/>
                <a:cs typeface="Corbel"/>
              </a:rPr>
              <a:t>) the count</a:t>
            </a:r>
          </a:p>
          <a:p>
            <a:pPr>
              <a:buNone/>
            </a:pPr>
            <a:endParaRPr lang="en-US" dirty="0">
              <a:latin typeface="Corbel"/>
              <a:cs typeface="Corbel"/>
            </a:endParaRPr>
          </a:p>
          <a:p>
            <a:pPr>
              <a:buNone/>
            </a:pPr>
            <a:r>
              <a:rPr lang="en-US" dirty="0">
                <a:latin typeface="Corbel"/>
                <a:cs typeface="Corbel"/>
              </a:rPr>
              <a:t>Output the final count</a:t>
            </a:r>
          </a:p>
        </p:txBody>
      </p:sp>
    </p:spTree>
    <p:extLst>
      <p:ext uri="{BB962C8B-B14F-4D97-AF65-F5344CB8AC3E}">
        <p14:creationId xmlns:p14="http://schemas.microsoft.com/office/powerpoint/2010/main" val="38708789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Counter v2 (Solution 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50" y="1550127"/>
            <a:ext cx="8629300" cy="46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774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Counter v2 (Solution 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79" y="1608637"/>
            <a:ext cx="8792813" cy="39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812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Disemvoweler</a:t>
            </a:r>
            <a:r>
              <a:rPr lang="en-US" dirty="0"/>
              <a:t> (Group Work)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695" y="1600201"/>
            <a:ext cx="8711738" cy="508658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500" dirty="0"/>
              <a:t>Prompt the user for some text. Remove all the vowels from it, and print it back to the user. </a:t>
            </a:r>
            <a:br>
              <a:rPr lang="en-US" sz="3500" dirty="0"/>
            </a:br>
            <a:r>
              <a:rPr lang="en-US" sz="3500" dirty="0"/>
              <a:t>					</a:t>
            </a:r>
            <a:r>
              <a:rPr lang="en-US" dirty="0">
                <a:solidFill>
                  <a:srgbClr val="0070C0"/>
                </a:solidFill>
              </a:rPr>
              <a:t>(Vowels are </a:t>
            </a:r>
            <a:r>
              <a:rPr lang="en-US" dirty="0" err="1">
                <a:solidFill>
                  <a:srgbClr val="0070C0"/>
                </a:solidFill>
              </a:rPr>
              <a:t>a,e,i,o,u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Hints:</a:t>
            </a:r>
          </a:p>
          <a:p>
            <a:pPr lvl="1"/>
            <a:r>
              <a:rPr lang="en-US" dirty="0"/>
              <a:t>Create a </a:t>
            </a:r>
            <a:r>
              <a:rPr lang="en-US" i="1" dirty="0"/>
              <a:t>separate variable </a:t>
            </a:r>
            <a:r>
              <a:rPr lang="en-US" dirty="0"/>
              <a:t>for the shortened text</a:t>
            </a:r>
          </a:p>
          <a:p>
            <a:pPr lvl="1"/>
            <a:r>
              <a:rPr lang="en-US" dirty="0"/>
              <a:t>Use the 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/>
              <a:t> operator to test letters for “vowel-ness”</a:t>
            </a:r>
          </a:p>
          <a:p>
            <a:pPr lvl="1"/>
            <a:r>
              <a:rPr lang="en-US" dirty="0"/>
              <a:t>Just worry about lowercase for now! We’ll learn more soon….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400" y="3131886"/>
            <a:ext cx="5728298" cy="18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0898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Disemvoweler</a:t>
            </a:r>
            <a:r>
              <a:rPr lang="en-US" dirty="0"/>
              <a:t> (Algorithm)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31737"/>
            <a:ext cx="8229600" cy="47718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Get text from the user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Create a new blank string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Walk through the word one letter at a time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   If the current letter is NOT found in </a:t>
            </a:r>
            <a:r>
              <a:rPr lang="en-US" dirty="0">
                <a:solidFill>
                  <a:schemeClr val="accent5"/>
                </a:solidFill>
                <a:latin typeface="Calibri"/>
                <a:cs typeface="Calibri"/>
              </a:rPr>
              <a:t>"</a:t>
            </a:r>
            <a:r>
              <a:rPr lang="en-US" dirty="0" err="1">
                <a:solidFill>
                  <a:schemeClr val="accent5"/>
                </a:solidFill>
                <a:latin typeface="Calibri"/>
                <a:cs typeface="Calibri"/>
              </a:rPr>
              <a:t>aeiou</a:t>
            </a:r>
            <a:r>
              <a:rPr lang="en-US" dirty="0">
                <a:solidFill>
                  <a:schemeClr val="accent5"/>
                </a:solidFill>
                <a:latin typeface="Calibri"/>
                <a:cs typeface="Calibri"/>
              </a:rPr>
              <a:t>"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       Add it to the new string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Output the new string</a:t>
            </a:r>
          </a:p>
        </p:txBody>
      </p:sp>
    </p:spTree>
    <p:extLst>
      <p:ext uri="{BB962C8B-B14F-4D97-AF65-F5344CB8AC3E}">
        <p14:creationId xmlns:p14="http://schemas.microsoft.com/office/powerpoint/2010/main" val="3078170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3168877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50788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813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15102" y="3474033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38902" y="3794575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01000" y="3785804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</p:spTree>
    <p:extLst>
      <p:ext uri="{BB962C8B-B14F-4D97-AF65-F5344CB8AC3E}">
        <p14:creationId xmlns:p14="http://schemas.microsoft.com/office/powerpoint/2010/main" val="32761863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Disemvoweler</a:t>
            </a:r>
            <a:r>
              <a:rPr lang="en-US" dirty="0"/>
              <a:t> (Solution)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37" y="1600745"/>
            <a:ext cx="8784542" cy="43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3174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981200" y="28027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238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I210 – Introduction to Programming </a:t>
            </a:r>
            <a:r>
              <a:rPr lang="en-US"/>
              <a:t>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7</a:t>
            </a:r>
          </a:p>
        </p:txBody>
      </p:sp>
    </p:spTree>
    <p:extLst>
      <p:ext uri="{BB962C8B-B14F-4D97-AF65-F5344CB8AC3E}">
        <p14:creationId xmlns:p14="http://schemas.microsoft.com/office/powerpoint/2010/main" val="151338553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1" y="1450759"/>
            <a:ext cx="7751285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>
                <a:latin typeface="Cambria"/>
                <a:cs typeface="Cambria"/>
              </a:rPr>
              <a:t>Functions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>
                <a:latin typeface="Cambria"/>
                <a:cs typeface="Cambria"/>
              </a:rPr>
              <a:t>The return statement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>
                <a:latin typeface="Cambria"/>
                <a:cs typeface="Cambria"/>
              </a:rPr>
              <a:t>Multiple return values</a:t>
            </a:r>
          </a:p>
        </p:txBody>
      </p:sp>
      <p:pic>
        <p:nvPicPr>
          <p:cNvPr id="2" name="Picture 2" descr="http://thelivingpearl.com/files/2013/12/500px-Function_machine2.svg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26" y="2831102"/>
            <a:ext cx="4067574" cy="402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38467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741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 far we've seen many built-in functions that let us do complicated operations easily: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	print() 				</a:t>
            </a: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()	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	input()				</a:t>
            </a: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()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len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()					float()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	range()				</a:t>
            </a: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eval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()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			 					</a:t>
            </a:r>
            <a:endParaRPr lang="en-US" dirty="0"/>
          </a:p>
          <a:p>
            <a:pPr marL="0" indent="0" algn="ctr">
              <a:buNone/>
            </a:pPr>
            <a:r>
              <a:rPr lang="en-US" i="1" dirty="0">
                <a:solidFill>
                  <a:srgbClr val="0070C0"/>
                </a:solidFill>
              </a:rPr>
              <a:t>We can also create our own functions!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56044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Why write your own functions?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1981200" y="1524000"/>
            <a:ext cx="8587375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Divide and conquer</a:t>
            </a:r>
          </a:p>
          <a:p>
            <a:pPr lvl="1"/>
            <a:r>
              <a:rPr lang="en-US" dirty="0"/>
              <a:t>Break a complicated problem into simpler problems</a:t>
            </a:r>
          </a:p>
          <a:p>
            <a:pPr lvl="1"/>
            <a:r>
              <a:rPr lang="en-US" dirty="0"/>
              <a:t>Encapsulated Testing – test only one piece at a time!</a:t>
            </a:r>
          </a:p>
          <a:p>
            <a:pPr eaLnBrk="1" hangingPunct="1"/>
            <a:endParaRPr lang="en-US" sz="2400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Avoid writing redundant code </a:t>
            </a:r>
          </a:p>
          <a:p>
            <a:pPr lvl="1"/>
            <a:r>
              <a:rPr lang="en-US" dirty="0"/>
              <a:t>Copying and pasting code is almost always a bad idea! </a:t>
            </a:r>
          </a:p>
          <a:p>
            <a:pPr lvl="1"/>
            <a:r>
              <a:rPr lang="en-US" dirty="0"/>
              <a:t>Write a re-usable tool: create a function for the job.</a:t>
            </a:r>
          </a:p>
          <a:p>
            <a:pPr eaLnBrk="1" hangingPunct="1"/>
            <a:endParaRPr lang="en-US" sz="2400" dirty="0"/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Legibility</a:t>
            </a:r>
          </a:p>
          <a:p>
            <a:pPr lvl="1"/>
            <a:r>
              <a:rPr lang="en-US" dirty="0"/>
              <a:t>90 lines of code or 3 functions of 20 - 40 lines?</a:t>
            </a:r>
          </a:p>
        </p:txBody>
      </p:sp>
    </p:spTree>
    <p:extLst>
      <p:ext uri="{BB962C8B-B14F-4D97-AF65-F5344CB8AC3E}">
        <p14:creationId xmlns:p14="http://schemas.microsoft.com/office/powerpoint/2010/main" val="353850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function is like a machine…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69589"/>
            <a:ext cx="8229600" cy="4929091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  <a:p>
            <a:r>
              <a:rPr lang="en-US" sz="3000" dirty="0"/>
              <a:t>A machine is designed to do a specific task</a:t>
            </a:r>
          </a:p>
          <a:p>
            <a:r>
              <a:rPr lang="en-US" sz="3000" dirty="0"/>
              <a:t>Machines take time to build, but save it in long run</a:t>
            </a:r>
          </a:p>
          <a:p>
            <a:r>
              <a:rPr lang="en-US" sz="3000" dirty="0"/>
              <a:t>You can use a machine without having to understand exactly how it works inside</a:t>
            </a:r>
          </a:p>
          <a:p>
            <a:pPr lvl="1"/>
            <a:r>
              <a:rPr lang="en-US" sz="2600" dirty="0"/>
              <a:t>You just have to know how to </a:t>
            </a:r>
            <a:r>
              <a:rPr lang="en-US" sz="2600" i="1" dirty="0"/>
              <a:t>interact</a:t>
            </a:r>
            <a:r>
              <a:rPr lang="en-US" sz="2600" dirty="0"/>
              <a:t> with it!</a:t>
            </a:r>
          </a:p>
        </p:txBody>
      </p:sp>
      <p:pic>
        <p:nvPicPr>
          <p:cNvPr id="1026" name="Picture 2" descr="http://www.pht6168.com/35.files/image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524000"/>
            <a:ext cx="4211230" cy="26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22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function is like a machine…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6742"/>
            <a:ext cx="8229600" cy="478951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Machines take </a:t>
            </a:r>
            <a:r>
              <a:rPr lang="en-US" b="1" i="1" dirty="0"/>
              <a:t>input</a:t>
            </a:r>
            <a:r>
              <a:rPr lang="en-US" dirty="0"/>
              <a:t> and produce </a:t>
            </a:r>
            <a:r>
              <a:rPr lang="en-US" b="1" i="1" dirty="0"/>
              <a:t>output</a:t>
            </a:r>
          </a:p>
          <a:p>
            <a:pPr lvl="1"/>
            <a:r>
              <a:rPr lang="en-US" dirty="0"/>
              <a:t>A user only has to know what kind of input it needs, and what kind of output it produces</a:t>
            </a:r>
          </a:p>
          <a:p>
            <a:pPr lvl="1"/>
            <a:r>
              <a:rPr lang="en-US" dirty="0"/>
              <a:t>The machine's creator has to also design the </a:t>
            </a:r>
            <a:r>
              <a:rPr lang="en-US" b="1" i="1" dirty="0"/>
              <a:t>process</a:t>
            </a:r>
            <a:r>
              <a:rPr lang="en-US" dirty="0"/>
              <a:t> that goes on inside the machine</a:t>
            </a:r>
          </a:p>
          <a:p>
            <a:endParaRPr lang="en-US" dirty="0"/>
          </a:p>
        </p:txBody>
      </p:sp>
      <p:pic>
        <p:nvPicPr>
          <p:cNvPr id="1026" name="Picture 2" descr="http://www.pht6168.com/35.files/image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524000"/>
            <a:ext cx="4211230" cy="26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5078" y="198120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Input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91884" y="2464824"/>
            <a:ext cx="1066800" cy="38100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34246" y="1968372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Output</a:t>
            </a:r>
          </a:p>
        </p:txBody>
      </p:sp>
      <p:cxnSp>
        <p:nvCxnSpPr>
          <p:cNvPr id="9" name="Straight Arrow Connector 8"/>
          <p:cNvCxnSpPr>
            <a:endCxn id="8" idx="1"/>
          </p:cNvCxnSpPr>
          <p:nvPr/>
        </p:nvCxnSpPr>
        <p:spPr>
          <a:xfrm flipV="1">
            <a:off x="8033526" y="2229982"/>
            <a:ext cx="700720" cy="41177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Quad Arrow Callout 9"/>
          <p:cNvSpPr/>
          <p:nvPr/>
        </p:nvSpPr>
        <p:spPr>
          <a:xfrm>
            <a:off x="4724400" y="1600200"/>
            <a:ext cx="2590800" cy="2286000"/>
          </a:xfrm>
          <a:prstGeom prst="quadArrowCallout">
            <a:avLst>
              <a:gd name="adj1" fmla="val 5772"/>
              <a:gd name="adj2" fmla="val 7542"/>
              <a:gd name="adj3" fmla="val 18515"/>
              <a:gd name="adj4" fmla="val 481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Process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041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Metaphor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625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Let’s say our machine </a:t>
            </a:r>
            <a:br>
              <a:rPr lang="en-US" sz="3600" dirty="0"/>
            </a:br>
            <a:r>
              <a:rPr lang="en-US" sz="3600" dirty="0"/>
              <a:t>engraves key chains.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input</a:t>
            </a:r>
            <a:r>
              <a:rPr lang="en-US" sz="2400" dirty="0"/>
              <a:t> will be </a:t>
            </a:r>
            <a:r>
              <a:rPr lang="en-US" sz="2400" dirty="0">
                <a:solidFill>
                  <a:srgbClr val="00B050"/>
                </a:solidFill>
              </a:rPr>
              <a:t>a word or phrase</a:t>
            </a:r>
            <a:r>
              <a:rPr lang="en-US" sz="2400" dirty="0"/>
              <a:t>.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process</a:t>
            </a:r>
            <a:r>
              <a:rPr lang="en-US" sz="2400" dirty="0"/>
              <a:t> describes </a:t>
            </a:r>
            <a:r>
              <a:rPr lang="en-US" sz="2400" dirty="0">
                <a:solidFill>
                  <a:srgbClr val="7030A0"/>
                </a:solidFill>
              </a:rPr>
              <a:t>how to take each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piece of the input and engrave it onto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the keychain</a:t>
            </a:r>
            <a:r>
              <a:rPr lang="en-US" sz="2400" dirty="0"/>
              <a:t>.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output</a:t>
            </a:r>
            <a:r>
              <a:rPr lang="en-US" sz="2400" dirty="0"/>
              <a:t> will be </a:t>
            </a:r>
            <a:r>
              <a:rPr lang="en-US" sz="2400" dirty="0">
                <a:solidFill>
                  <a:srgbClr val="0070C0"/>
                </a:solidFill>
              </a:rPr>
              <a:t>the engraved keychain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i="1" dirty="0">
                <a:solidFill>
                  <a:srgbClr val="FF0000"/>
                </a:solidFill>
              </a:rPr>
              <a:t>We don’t want to output the first half of </a:t>
            </a:r>
            <a:br>
              <a:rPr lang="en-US" sz="2400" i="1" dirty="0">
                <a:solidFill>
                  <a:srgbClr val="FF0000"/>
                </a:solidFill>
              </a:rPr>
            </a:br>
            <a:r>
              <a:rPr lang="en-US" sz="2400" i="1" dirty="0">
                <a:solidFill>
                  <a:srgbClr val="FF0000"/>
                </a:solidFill>
              </a:rPr>
              <a:t>the keychain, then the second half.</a:t>
            </a:r>
          </a:p>
        </p:txBody>
      </p:sp>
      <p:pic>
        <p:nvPicPr>
          <p:cNvPr id="2050" name="Picture 2" descr="http://www.engravingmachinesdirect.com/assets/images/u-marq_gem-rx5_engraving_mach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32" y="2743200"/>
            <a:ext cx="1808268" cy="2090738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laser-engraved-gifts.com/images/products/detail/6742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919" y="5362996"/>
            <a:ext cx="1327094" cy="1327094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001866" y="1752600"/>
            <a:ext cx="1219200" cy="990600"/>
            <a:chOff x="7477866" y="1752600"/>
            <a:chExt cx="1219200" cy="990600"/>
          </a:xfrm>
        </p:grpSpPr>
        <p:sp>
          <p:nvSpPr>
            <p:cNvPr id="4" name="TextBox 3"/>
            <p:cNvSpPr txBox="1"/>
            <p:nvPr/>
          </p:nvSpPr>
          <p:spPr>
            <a:xfrm>
              <a:off x="7477866" y="1752600"/>
              <a:ext cx="1219200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/>
                <a:t>Elaine</a:t>
              </a:r>
            </a:p>
          </p:txBody>
        </p:sp>
        <p:cxnSp>
          <p:nvCxnSpPr>
            <p:cNvPr id="7" name="Straight Arrow Connector 6"/>
            <p:cNvCxnSpPr>
              <a:stCxn id="4" idx="2"/>
              <a:endCxn id="2050" idx="0"/>
            </p:cNvCxnSpPr>
            <p:nvPr/>
          </p:nvCxnSpPr>
          <p:spPr>
            <a:xfrm>
              <a:off x="8087466" y="2214265"/>
              <a:ext cx="0" cy="52893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>
            <a:stCxn id="2050" idx="2"/>
            <a:endCxn id="2052" idx="0"/>
          </p:cNvCxnSpPr>
          <p:nvPr/>
        </p:nvCxnSpPr>
        <p:spPr>
          <a:xfrm>
            <a:off x="9611466" y="4833938"/>
            <a:ext cx="0" cy="52905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64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Function Components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1905000" y="1654771"/>
            <a:ext cx="8305800" cy="482222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Likewise, functions are defined by 3 components:</a:t>
            </a:r>
          </a:p>
          <a:p>
            <a:pPr marL="971550" lvl="1" indent="-514350">
              <a:buFont typeface="+mj-lt"/>
              <a:buAutoNum type="arabicPeriod"/>
            </a:pPr>
            <a:endParaRPr lang="en-US" b="1" dirty="0">
              <a:solidFill>
                <a:srgbClr val="00B05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Arguments</a:t>
            </a:r>
            <a:r>
              <a:rPr lang="en-US" dirty="0">
                <a:solidFill>
                  <a:srgbClr val="00B050"/>
                </a:solidFill>
              </a:rPr>
              <a:t> (input)</a:t>
            </a:r>
            <a:br>
              <a:rPr lang="en-US" dirty="0"/>
            </a:br>
            <a:r>
              <a:rPr lang="en-US" dirty="0"/>
              <a:t>Information the function needs to be able to do its job.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solidFill>
                  <a:srgbClr val="7030A0"/>
                </a:solidFill>
              </a:rPr>
              <a:t>Function Body </a:t>
            </a:r>
            <a:r>
              <a:rPr lang="en-US" dirty="0">
                <a:solidFill>
                  <a:srgbClr val="7030A0"/>
                </a:solidFill>
              </a:rPr>
              <a:t>(process)</a:t>
            </a:r>
            <a:br>
              <a:rPr lang="en-US" dirty="0"/>
            </a:br>
            <a:r>
              <a:rPr lang="en-US" dirty="0"/>
              <a:t>The code inside the function that does the job. 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Return Values </a:t>
            </a:r>
            <a:r>
              <a:rPr lang="en-US" dirty="0">
                <a:solidFill>
                  <a:srgbClr val="0070C0"/>
                </a:solidFill>
              </a:rPr>
              <a:t>(output)</a:t>
            </a:r>
            <a:br>
              <a:rPr lang="en-US" dirty="0"/>
            </a:br>
            <a:r>
              <a:rPr lang="en-US" dirty="0"/>
              <a:t>Information the function sends back.</a:t>
            </a:r>
          </a:p>
        </p:txBody>
      </p:sp>
    </p:spTree>
    <p:extLst>
      <p:ext uri="{BB962C8B-B14F-4D97-AF65-F5344CB8AC3E}">
        <p14:creationId xmlns:p14="http://schemas.microsoft.com/office/powerpoint/2010/main" val="173026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3168877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50788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813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80168" y="3745042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38902" y="3794575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01000" y="3785804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</p:spTree>
    <p:extLst>
      <p:ext uri="{BB962C8B-B14F-4D97-AF65-F5344CB8AC3E}">
        <p14:creationId xmlns:p14="http://schemas.microsoft.com/office/powerpoint/2010/main" val="323680190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93255"/>
            <a:ext cx="8229600" cy="486169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300" dirty="0"/>
              <a:t>To create a new function, we begin by writing a </a:t>
            </a:r>
            <a:r>
              <a:rPr lang="en-US" sz="3300" b="1" i="1" dirty="0"/>
              <a:t>definition</a:t>
            </a:r>
            <a:r>
              <a:rPr lang="en-US" sz="3300" dirty="0"/>
              <a:t>.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b="1" dirty="0" err="1">
                <a:latin typeface="Calibri"/>
                <a:cs typeface="Calibri"/>
              </a:rPr>
              <a:t>def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 err="1">
                <a:latin typeface="Calibri"/>
                <a:cs typeface="Calibri"/>
              </a:rPr>
              <a:t>function_name</a:t>
            </a:r>
            <a:r>
              <a:rPr lang="en-US" dirty="0">
                <a:latin typeface="Calibri"/>
                <a:cs typeface="Calibri"/>
              </a:rPr>
              <a:t>( </a:t>
            </a:r>
            <a:r>
              <a:rPr lang="en-US" b="1" dirty="0">
                <a:solidFill>
                  <a:schemeClr val="accent5"/>
                </a:solidFill>
                <a:latin typeface="Calibri"/>
                <a:cs typeface="Calibri"/>
              </a:rPr>
              <a:t>argument1</a:t>
            </a:r>
            <a:r>
              <a:rPr lang="en-US" dirty="0">
                <a:solidFill>
                  <a:schemeClr val="accent5"/>
                </a:solidFill>
                <a:latin typeface="Calibri"/>
                <a:cs typeface="Calibri"/>
              </a:rPr>
              <a:t>, </a:t>
            </a:r>
            <a:r>
              <a:rPr lang="en-US" b="1" dirty="0">
                <a:solidFill>
                  <a:schemeClr val="accent5"/>
                </a:solidFill>
                <a:latin typeface="Calibri"/>
                <a:cs typeface="Calibri"/>
              </a:rPr>
              <a:t>argument2</a:t>
            </a:r>
            <a:r>
              <a:rPr lang="en-US" dirty="0">
                <a:solidFill>
                  <a:schemeClr val="accent5"/>
                </a:solidFill>
                <a:latin typeface="Calibri"/>
                <a:cs typeface="Calibri"/>
              </a:rPr>
              <a:t>, etc… 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#code for function goes here</a:t>
            </a:r>
          </a:p>
          <a:p>
            <a:pPr marL="118872" indent="0">
              <a:buNone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	#more code, </a:t>
            </a:r>
            <a:r>
              <a:rPr lang="en-US" dirty="0" err="1">
                <a:solidFill>
                  <a:schemeClr val="accent2"/>
                </a:solidFill>
                <a:latin typeface="Calibri"/>
                <a:cs typeface="Calibri"/>
              </a:rPr>
              <a:t>etc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return </a:t>
            </a:r>
            <a:r>
              <a:rPr lang="en-US" b="1" dirty="0" err="1">
                <a:solidFill>
                  <a:srgbClr val="3366FF"/>
                </a:solidFill>
                <a:latin typeface="Calibri"/>
                <a:cs typeface="Calibri"/>
              </a:rPr>
              <a:t>return_value</a:t>
            </a:r>
            <a:r>
              <a:rPr lang="en-US" dirty="0">
                <a:latin typeface="Calibri"/>
                <a:cs typeface="Calibri"/>
              </a:rPr>
              <a:t>	#sends this back!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lnSpc>
                <a:spcPct val="120000"/>
              </a:lnSpc>
              <a:buNone/>
            </a:pPr>
            <a:r>
              <a:rPr lang="en-US" i="1" u="sng" dirty="0"/>
              <a:t>Function parts</a:t>
            </a:r>
            <a:r>
              <a:rPr lang="en-US" i="1" dirty="0"/>
              <a:t>: 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Arguments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Function Body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Return Values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sz="2600" i="1" dirty="0"/>
              <a:t>Arguments are like variables!</a:t>
            </a:r>
          </a:p>
        </p:txBody>
      </p:sp>
    </p:spTree>
    <p:extLst>
      <p:ext uri="{BB962C8B-B14F-4D97-AF65-F5344CB8AC3E}">
        <p14:creationId xmlns:p14="http://schemas.microsoft.com/office/powerpoint/2010/main" val="156817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18911"/>
            <a:ext cx="8229600" cy="4784725"/>
          </a:xfrm>
        </p:spPr>
        <p:txBody>
          <a:bodyPr>
            <a:normAutofit/>
          </a:bodyPr>
          <a:lstStyle/>
          <a:p>
            <a:r>
              <a:rPr lang="en-US" dirty="0"/>
              <a:t>All of your function definitions should go at the </a:t>
            </a:r>
            <a:r>
              <a:rPr lang="en-US" i="1" dirty="0"/>
              <a:t>top of your program, under imports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 section of your code after that is called the </a:t>
            </a:r>
            <a:r>
              <a:rPr lang="en-US" b="1" dirty="0"/>
              <a:t>main section</a:t>
            </a:r>
            <a:r>
              <a:rPr lang="en-US" dirty="0"/>
              <a:t> or </a:t>
            </a:r>
            <a:r>
              <a:rPr lang="en-US" b="1" dirty="0"/>
              <a:t>main body </a:t>
            </a:r>
            <a:r>
              <a:rPr lang="en-US" dirty="0"/>
              <a:t>of the code (</a:t>
            </a:r>
            <a:r>
              <a:rPr lang="en-US" i="1" dirty="0">
                <a:solidFill>
                  <a:srgbClr val="0070C0"/>
                </a:solidFill>
              </a:rPr>
              <a:t>commonly abbreviated “main”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4230308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a Python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31737"/>
            <a:ext cx="8229600" cy="4720588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#import statements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, if any</a:t>
            </a:r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#function definitions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, if any</a:t>
            </a:r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#main section of the program</a:t>
            </a:r>
          </a:p>
          <a:p>
            <a:pPr marL="118872" indent="0">
              <a:buNone/>
            </a:pP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#calls to our functions </a:t>
            </a:r>
          </a:p>
          <a:p>
            <a:pPr marL="118872" indent="0">
              <a:buNone/>
            </a:pP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#may occur here</a:t>
            </a:r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dirty="0">
                <a:solidFill>
                  <a:srgbClr val="002060"/>
                </a:solidFill>
                <a:latin typeface="Calibri"/>
                <a:cs typeface="Calibri"/>
              </a:rPr>
              <a:t>#function definitions do </a:t>
            </a:r>
            <a:r>
              <a:rPr lang="en-US" i="1" dirty="0">
                <a:solidFill>
                  <a:srgbClr val="002060"/>
                </a:solidFill>
                <a:latin typeface="Calibri"/>
                <a:cs typeface="Calibri"/>
              </a:rPr>
              <a:t>not</a:t>
            </a:r>
            <a:r>
              <a:rPr lang="en-US" dirty="0">
                <a:solidFill>
                  <a:srgbClr val="002060"/>
                </a:solidFill>
                <a:latin typeface="Calibri"/>
                <a:cs typeface="Calibri"/>
              </a:rPr>
              <a:t> occur here!!</a:t>
            </a:r>
          </a:p>
        </p:txBody>
      </p:sp>
    </p:spTree>
    <p:extLst>
      <p:ext uri="{BB962C8B-B14F-4D97-AF65-F5344CB8AC3E}">
        <p14:creationId xmlns:p14="http://schemas.microsoft.com/office/powerpoint/2010/main" val="93179494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18911"/>
            <a:ext cx="8229600" cy="4836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 all functions take </a:t>
            </a:r>
            <a:r>
              <a:rPr lang="en-US" b="1" dirty="0">
                <a:solidFill>
                  <a:srgbClr val="00B050"/>
                </a:solidFill>
              </a:rPr>
              <a:t>arguments</a:t>
            </a:r>
            <a:r>
              <a:rPr lang="en-US" dirty="0"/>
              <a:t>.</a:t>
            </a:r>
          </a:p>
          <a:p>
            <a:pPr marL="118872" indent="0">
              <a:buNone/>
            </a:pPr>
            <a:endParaRPr lang="en-US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b="1" dirty="0" err="1">
                <a:solidFill>
                  <a:srgbClr val="000000"/>
                </a:solidFill>
                <a:latin typeface="Calibri"/>
                <a:cs typeface="Calibri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alibri"/>
                <a:cs typeface="Calibri"/>
              </a:rPr>
              <a:t>function_name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():</a:t>
            </a:r>
          </a:p>
          <a:p>
            <a:pPr marL="118872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lang="en-US" dirty="0">
                <a:solidFill>
                  <a:schemeClr val="accent3"/>
                </a:solidFill>
                <a:latin typeface="Calibri"/>
                <a:cs typeface="Calibri"/>
              </a:rPr>
              <a:t>#code for function goes here</a:t>
            </a:r>
          </a:p>
          <a:p>
            <a:pPr marL="118872" indent="0">
              <a:buNone/>
            </a:pPr>
            <a:r>
              <a:rPr lang="en-US" dirty="0">
                <a:solidFill>
                  <a:schemeClr val="accent3"/>
                </a:solidFill>
                <a:latin typeface="Calibri"/>
                <a:cs typeface="Calibri"/>
              </a:rPr>
              <a:t>	#more code, </a:t>
            </a:r>
            <a:r>
              <a:rPr lang="en-US" dirty="0" err="1">
                <a:solidFill>
                  <a:schemeClr val="accent3"/>
                </a:solidFill>
                <a:latin typeface="Calibri"/>
                <a:cs typeface="Calibri"/>
              </a:rPr>
              <a:t>etc</a:t>
            </a:r>
            <a:endParaRPr lang="en-US" dirty="0">
              <a:solidFill>
                <a:schemeClr val="accent3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Calibri"/>
              </a:rPr>
              <a:t>return_value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B50B1B"/>
                </a:solidFill>
                <a:latin typeface="Calibri"/>
                <a:cs typeface="Calibri"/>
              </a:rPr>
              <a:t>#sends this back!</a:t>
            </a:r>
          </a:p>
        </p:txBody>
      </p:sp>
    </p:spTree>
    <p:extLst>
      <p:ext uri="{BB962C8B-B14F-4D97-AF65-F5344CB8AC3E}">
        <p14:creationId xmlns:p14="http://schemas.microsoft.com/office/powerpoint/2010/main" val="23462381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93255"/>
            <a:ext cx="8229600" cy="4784726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dirty="0"/>
              <a:t>Not all functions </a:t>
            </a:r>
            <a:r>
              <a:rPr lang="en-US" b="1" dirty="0">
                <a:solidFill>
                  <a:srgbClr val="0070C0"/>
                </a:solidFill>
              </a:rPr>
              <a:t>return values</a:t>
            </a:r>
            <a:r>
              <a:rPr lang="en-US" dirty="0"/>
              <a:t>.</a:t>
            </a:r>
            <a:endParaRPr lang="en-US" b="1" i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b="1" dirty="0" err="1">
                <a:solidFill>
                  <a:srgbClr val="000000"/>
                </a:solidFill>
                <a:latin typeface="Calibri"/>
                <a:cs typeface="Calibri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alibri"/>
                <a:cs typeface="Calibri"/>
              </a:rPr>
              <a:t>function_name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(argument1, argument 2, etc.. ):</a:t>
            </a:r>
          </a:p>
          <a:p>
            <a:pPr marL="118872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lang="en-US" dirty="0">
                <a:solidFill>
                  <a:schemeClr val="accent3"/>
                </a:solidFill>
                <a:latin typeface="Calibri"/>
                <a:cs typeface="Calibri"/>
              </a:rPr>
              <a:t>#code for function goes here</a:t>
            </a:r>
          </a:p>
          <a:p>
            <a:pPr marL="118872" indent="0">
              <a:buNone/>
            </a:pPr>
            <a:r>
              <a:rPr lang="en-US" dirty="0">
                <a:solidFill>
                  <a:schemeClr val="accent3"/>
                </a:solidFill>
                <a:latin typeface="Calibri"/>
                <a:cs typeface="Calibri"/>
              </a:rPr>
              <a:t>	#more code, </a:t>
            </a:r>
            <a:r>
              <a:rPr lang="en-US" dirty="0" err="1">
                <a:solidFill>
                  <a:schemeClr val="accent3"/>
                </a:solidFill>
                <a:latin typeface="Calibri"/>
                <a:cs typeface="Calibri"/>
              </a:rPr>
              <a:t>etc</a:t>
            </a:r>
            <a:endParaRPr lang="en-US" dirty="0">
              <a:solidFill>
                <a:schemeClr val="accent3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print 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or 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write to a file</a:t>
            </a:r>
            <a:endParaRPr lang="en-US" dirty="0">
              <a:solidFill>
                <a:srgbClr val="B50B1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40599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08703"/>
            <a:ext cx="8229600" cy="4902984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Bigger problem: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How would I write a function to tell if the 	difference between two numbers is odd?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Simpler: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How would I write a function to tell me if a 	number is odd?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9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578735" cy="5181600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dirty="0">
                <a:solidFill>
                  <a:schemeClr val="accent3"/>
                </a:solidFill>
                <a:latin typeface="Calibri"/>
                <a:cs typeface="Calibri"/>
              </a:rPr>
              <a:t>#function definitions</a:t>
            </a:r>
          </a:p>
          <a:p>
            <a:pPr marL="118872" indent="0">
              <a:buNone/>
            </a:pPr>
            <a:r>
              <a:rPr lang="en-US" b="1" dirty="0" err="1">
                <a:latin typeface="Calibri"/>
                <a:cs typeface="Calibri"/>
              </a:rPr>
              <a:t>def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732E9A"/>
                </a:solidFill>
                <a:latin typeface="Calibri"/>
                <a:cs typeface="Calibri"/>
              </a:rPr>
              <a:t>odd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alibri"/>
                <a:cs typeface="Calibri"/>
              </a:rPr>
              <a:t>number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marL="118872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dirty="0"/>
              <a:t>To get started, I decide on a </a:t>
            </a:r>
            <a:r>
              <a:rPr lang="en-US" dirty="0">
                <a:solidFill>
                  <a:srgbClr val="7030A0"/>
                </a:solidFill>
              </a:rPr>
              <a:t>name</a:t>
            </a:r>
            <a:r>
              <a:rPr lang="en-US" dirty="0"/>
              <a:t> for my function. It should describe what the function does. The definition will go above the main section.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/>
              <a:t>I also decide:</a:t>
            </a:r>
          </a:p>
          <a:p>
            <a:pPr marL="1033272" lvl="1" indent="-514350">
              <a:buFont typeface="+mj-lt"/>
              <a:buAutoNum type="arabicPeriod"/>
            </a:pPr>
            <a:r>
              <a:rPr lang="en-US" dirty="0"/>
              <a:t>How many pieces of information (</a:t>
            </a:r>
            <a:r>
              <a:rPr lang="en-US" dirty="0">
                <a:solidFill>
                  <a:schemeClr val="accent5"/>
                </a:solidFill>
              </a:rPr>
              <a:t>arguments</a:t>
            </a:r>
            <a:r>
              <a:rPr lang="en-US" dirty="0"/>
              <a:t>) do I need?</a:t>
            </a:r>
          </a:p>
          <a:p>
            <a:pPr marL="1033272" lvl="1" indent="-514350">
              <a:buFont typeface="+mj-lt"/>
              <a:buAutoNum type="arabicPeriod"/>
            </a:pPr>
            <a:r>
              <a:rPr lang="en-US" dirty="0"/>
              <a:t>What kind of information? I name accordingly.</a:t>
            </a:r>
          </a:p>
          <a:p>
            <a:pPr marL="118872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116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229600" cy="5181600"/>
          </a:xfrm>
        </p:spPr>
        <p:txBody>
          <a:bodyPr>
            <a:normAutofit fontScale="70000" lnSpcReduction="20000"/>
          </a:bodyPr>
          <a:lstStyle/>
          <a:p>
            <a:pPr marL="118872" indent="0">
              <a:buNone/>
            </a:pPr>
            <a:endParaRPr lang="en-US" b="1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dirty="0">
                <a:solidFill>
                  <a:schemeClr val="accent3"/>
                </a:solidFill>
                <a:latin typeface="Calibri"/>
                <a:cs typeface="Calibri"/>
              </a:rPr>
              <a:t>#function definitions</a:t>
            </a:r>
          </a:p>
          <a:p>
            <a:pPr marL="118872" indent="0">
              <a:buNone/>
            </a:pPr>
            <a:r>
              <a:rPr lang="en-US" b="1" dirty="0" err="1">
                <a:latin typeface="Calibri"/>
                <a:cs typeface="Calibri"/>
              </a:rPr>
              <a:t>def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732E9A"/>
                </a:solidFill>
                <a:latin typeface="Calibri"/>
                <a:cs typeface="Calibri"/>
              </a:rPr>
              <a:t>odd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alibri"/>
                <a:cs typeface="Calibri"/>
              </a:rPr>
              <a:t>number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    if number % 2 == 1: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        </a:t>
            </a:r>
            <a:r>
              <a:rPr lang="en-US" dirty="0">
                <a:solidFill>
                  <a:srgbClr val="3366FF"/>
                </a:solidFill>
                <a:latin typeface="Calibri"/>
                <a:cs typeface="Calibri"/>
              </a:rPr>
              <a:t>result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3366FF"/>
                </a:solidFill>
                <a:latin typeface="Calibri"/>
                <a:cs typeface="Calibri"/>
              </a:rPr>
              <a:t>= True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    else: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        </a:t>
            </a:r>
            <a:r>
              <a:rPr lang="en-US" dirty="0">
                <a:solidFill>
                  <a:srgbClr val="3366FF"/>
                </a:solidFill>
                <a:latin typeface="Calibri"/>
                <a:cs typeface="Calibri"/>
              </a:rPr>
              <a:t>result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3366FF"/>
                </a:solidFill>
                <a:latin typeface="Calibri"/>
                <a:cs typeface="Calibri"/>
              </a:rPr>
              <a:t>= False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    </a:t>
            </a: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return </a:t>
            </a:r>
            <a:r>
              <a:rPr lang="en-US" dirty="0">
                <a:solidFill>
                  <a:srgbClr val="3366FF"/>
                </a:solidFill>
                <a:latin typeface="Calibri"/>
                <a:cs typeface="Calibri"/>
              </a:rPr>
              <a:t>result</a:t>
            </a:r>
          </a:p>
          <a:p>
            <a:pPr marL="118872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dirty="0">
                <a:solidFill>
                  <a:srgbClr val="B50B1B"/>
                </a:solidFill>
                <a:latin typeface="Calibri"/>
                <a:cs typeface="Calibri"/>
              </a:rPr>
              <a:t>#main section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print(</a:t>
            </a:r>
            <a:r>
              <a:rPr lang="en-US" b="1" dirty="0">
                <a:solidFill>
                  <a:schemeClr val="accent2"/>
                </a:solidFill>
                <a:latin typeface="Calibri"/>
                <a:cs typeface="Calibri"/>
              </a:rPr>
              <a:t>odd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b="1" dirty="0">
                <a:solidFill>
                  <a:srgbClr val="55992B"/>
                </a:solidFill>
                <a:latin typeface="Calibri"/>
                <a:cs typeface="Calibri"/>
              </a:rPr>
              <a:t>6</a:t>
            </a:r>
            <a:r>
              <a:rPr lang="en-US" dirty="0">
                <a:latin typeface="Calibri"/>
                <a:cs typeface="Calibri"/>
              </a:rPr>
              <a:t>))</a:t>
            </a:r>
          </a:p>
          <a:p>
            <a:pPr marL="118872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if </a:t>
            </a:r>
            <a:r>
              <a:rPr lang="en-US" b="1" dirty="0">
                <a:solidFill>
                  <a:srgbClr val="7030A0"/>
                </a:solidFill>
                <a:latin typeface="Calibri"/>
                <a:cs typeface="Calibri"/>
              </a:rPr>
              <a:t>odd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alibri"/>
                <a:cs typeface="Calibri"/>
              </a:rPr>
              <a:t>5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    print("5 is odd")</a:t>
            </a:r>
          </a:p>
          <a:p>
            <a:pPr marL="118872" indent="0">
              <a:buNone/>
            </a:pPr>
            <a:r>
              <a:rPr lang="en-US" b="1" dirty="0">
                <a:solidFill>
                  <a:srgbClr val="FF0000"/>
                </a:solidFill>
              </a:rPr>
              <a:t>  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72200" y="1856847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number</a:t>
            </a:r>
            <a:r>
              <a:rPr lang="en-US" sz="2400" dirty="0">
                <a:solidFill>
                  <a:srgbClr val="00B050"/>
                </a:solidFill>
              </a:rPr>
              <a:t> is the function’s argument. When we call the function, we have to pass it an actual value for number!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2200" y="3582932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result </a:t>
            </a:r>
            <a:r>
              <a:rPr lang="en-US" sz="2400" dirty="0">
                <a:solidFill>
                  <a:srgbClr val="0070C0"/>
                </a:solidFill>
              </a:rPr>
              <a:t>is the function’s return value. When we call the function, it will return either </a:t>
            </a:r>
            <a:r>
              <a:rPr lang="en-US" sz="2400" dirty="0">
                <a:solidFill>
                  <a:srgbClr val="FF0000"/>
                </a:solidFill>
              </a:rPr>
              <a:t>False</a:t>
            </a:r>
            <a:r>
              <a:rPr lang="en-US" sz="2400" dirty="0">
                <a:solidFill>
                  <a:srgbClr val="0070C0"/>
                </a:solidFill>
              </a:rPr>
              <a:t> or </a:t>
            </a:r>
            <a:r>
              <a:rPr lang="en-US" sz="2400" dirty="0">
                <a:solidFill>
                  <a:srgbClr val="FF0000"/>
                </a:solidFill>
              </a:rPr>
              <a:t>True</a:t>
            </a:r>
            <a:r>
              <a:rPr lang="en-US" sz="24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0" y="5276733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So </a:t>
            </a:r>
            <a:r>
              <a:rPr lang="en-US" sz="2400" b="1" dirty="0">
                <a:solidFill>
                  <a:srgbClr val="7030A0"/>
                </a:solidFill>
              </a:rPr>
              <a:t>odd</a:t>
            </a:r>
            <a:r>
              <a:rPr lang="en-US" sz="2400" dirty="0">
                <a:solidFill>
                  <a:srgbClr val="7030A0"/>
                </a:solidFill>
              </a:rPr>
              <a:t> is a machine that takes a number as input, and outputs True or False.</a:t>
            </a:r>
          </a:p>
        </p:txBody>
      </p:sp>
    </p:spTree>
    <p:extLst>
      <p:ext uri="{BB962C8B-B14F-4D97-AF65-F5344CB8AC3E}">
        <p14:creationId xmlns:p14="http://schemas.microsoft.com/office/powerpoint/2010/main" val="222264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133600"/>
            <a:ext cx="2711608" cy="4066639"/>
          </a:xfrm>
        </p:spPr>
        <p:txBody>
          <a:bodyPr>
            <a:noAutofit/>
          </a:bodyPr>
          <a:lstStyle/>
          <a:p>
            <a:pPr marL="118872" indent="0">
              <a:lnSpc>
                <a:spcPct val="80000"/>
              </a:lnSpc>
              <a:buNone/>
            </a:pPr>
            <a:r>
              <a:rPr lang="en-US" sz="2000" dirty="0">
                <a:solidFill>
                  <a:schemeClr val="accent3"/>
                </a:solidFill>
                <a:latin typeface="Calibri"/>
                <a:cs typeface="Calibri"/>
              </a:rPr>
              <a:t>#function definitions</a:t>
            </a:r>
          </a:p>
          <a:p>
            <a:pPr marL="118872" indent="0">
              <a:lnSpc>
                <a:spcPct val="80000"/>
              </a:lnSpc>
              <a:buNone/>
            </a:pPr>
            <a:r>
              <a:rPr lang="en-US" sz="2000" dirty="0" err="1">
                <a:latin typeface="Calibri"/>
                <a:cs typeface="Calibri"/>
              </a:rPr>
              <a:t>def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1" dirty="0">
                <a:latin typeface="Calibri"/>
                <a:cs typeface="Calibri"/>
              </a:rPr>
              <a:t>odd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b="1" dirty="0">
                <a:solidFill>
                  <a:srgbClr val="55992B"/>
                </a:solidFill>
                <a:latin typeface="Calibri"/>
                <a:cs typeface="Calibri"/>
              </a:rPr>
              <a:t>number</a:t>
            </a:r>
            <a:r>
              <a:rPr lang="en-US" sz="2000" dirty="0">
                <a:latin typeface="Calibri"/>
                <a:cs typeface="Calibri"/>
              </a:rPr>
              <a:t>):</a:t>
            </a:r>
          </a:p>
          <a:p>
            <a:pPr marL="11887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if number % 2 == 1:</a:t>
            </a:r>
          </a:p>
          <a:p>
            <a:pPr marL="11887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    result =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True</a:t>
            </a:r>
          </a:p>
          <a:p>
            <a:pPr marL="11887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else:</a:t>
            </a:r>
          </a:p>
          <a:p>
            <a:pPr marL="11887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    result =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False</a:t>
            </a:r>
          </a:p>
          <a:p>
            <a:pPr marL="11887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</a:t>
            </a:r>
            <a:r>
              <a:rPr lang="en-US" sz="2000" b="1" dirty="0">
                <a:solidFill>
                  <a:srgbClr val="3366FF"/>
                </a:solidFill>
                <a:latin typeface="Calibri"/>
                <a:cs typeface="Calibri"/>
              </a:rPr>
              <a:t>return result</a:t>
            </a:r>
          </a:p>
          <a:p>
            <a:pPr marL="118872" indent="0">
              <a:lnSpc>
                <a:spcPct val="80000"/>
              </a:lnSpc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118872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B50B1B"/>
                </a:solidFill>
                <a:latin typeface="Calibri"/>
                <a:cs typeface="Calibri"/>
              </a:rPr>
              <a:t>#main section</a:t>
            </a:r>
          </a:p>
          <a:p>
            <a:pPr marL="11887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print(</a:t>
            </a:r>
            <a:r>
              <a:rPr lang="en-US" sz="2000" b="1" dirty="0">
                <a:latin typeface="Calibri"/>
                <a:cs typeface="Calibri"/>
              </a:rPr>
              <a:t>odd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b="1" dirty="0">
                <a:solidFill>
                  <a:schemeClr val="accent5"/>
                </a:solidFill>
                <a:latin typeface="Calibri"/>
                <a:cs typeface="Calibri"/>
              </a:rPr>
              <a:t>6</a:t>
            </a:r>
            <a:r>
              <a:rPr lang="en-US" sz="2000" dirty="0">
                <a:latin typeface="Calibri"/>
                <a:cs typeface="Calibri"/>
              </a:rPr>
              <a:t>))</a:t>
            </a:r>
          </a:p>
          <a:p>
            <a:pPr marL="118872" indent="0">
              <a:lnSpc>
                <a:spcPct val="80000"/>
              </a:lnSpc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11887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if </a:t>
            </a:r>
            <a:r>
              <a:rPr lang="en-US" sz="2000" b="1" dirty="0">
                <a:latin typeface="Calibri"/>
                <a:cs typeface="Calibri"/>
              </a:rPr>
              <a:t>odd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b="1" dirty="0">
                <a:solidFill>
                  <a:schemeClr val="accent5"/>
                </a:solidFill>
                <a:latin typeface="Calibri"/>
                <a:cs typeface="Calibri"/>
              </a:rPr>
              <a:t>5</a:t>
            </a:r>
            <a:r>
              <a:rPr lang="en-US" sz="2000" dirty="0">
                <a:latin typeface="Calibri"/>
                <a:cs typeface="Calibri"/>
              </a:rPr>
              <a:t>):</a:t>
            </a:r>
          </a:p>
          <a:p>
            <a:pPr marL="11887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print("5 is odd")</a:t>
            </a:r>
          </a:p>
          <a:p>
            <a:pPr marL="11887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   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692131" y="2334624"/>
            <a:ext cx="3386904" cy="2745131"/>
            <a:chOff x="1735772" y="2330165"/>
            <a:chExt cx="3579129" cy="2646761"/>
          </a:xfrm>
        </p:grpSpPr>
        <p:sp>
          <p:nvSpPr>
            <p:cNvPr id="6" name="TextBox 5"/>
            <p:cNvSpPr txBox="1"/>
            <p:nvPr/>
          </p:nvSpPr>
          <p:spPr>
            <a:xfrm>
              <a:off x="2820356" y="2330165"/>
              <a:ext cx="2494545" cy="16914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mbria"/>
                  <a:cs typeface="Cambria"/>
                </a:rPr>
                <a:t>The main section does not know how </a:t>
              </a:r>
              <a:r>
                <a:rPr lang="en-US" b="1" dirty="0">
                  <a:latin typeface="Cambria"/>
                  <a:cs typeface="Cambria"/>
                </a:rPr>
                <a:t>odd() </a:t>
              </a:r>
              <a:r>
                <a:rPr lang="en-US" dirty="0">
                  <a:solidFill>
                    <a:srgbClr val="000000"/>
                  </a:solidFill>
                  <a:latin typeface="Cambria"/>
                  <a:cs typeface="Cambria"/>
                </a:rPr>
                <a:t>works – it just knows it needs a number as input and returns True or False.</a:t>
              </a:r>
            </a:p>
          </p:txBody>
        </p:sp>
        <p:cxnSp>
          <p:nvCxnSpPr>
            <p:cNvPr id="10" name="Straight Arrow Connector 9"/>
            <p:cNvCxnSpPr>
              <a:stCxn id="6" idx="1"/>
            </p:cNvCxnSpPr>
            <p:nvPr/>
          </p:nvCxnSpPr>
          <p:spPr>
            <a:xfrm flipH="1">
              <a:off x="1735772" y="3175896"/>
              <a:ext cx="1084584" cy="18010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716990" y="3211789"/>
            <a:ext cx="3362723" cy="3197847"/>
            <a:chOff x="3035312" y="3089115"/>
            <a:chExt cx="3447981" cy="3322686"/>
          </a:xfrm>
        </p:grpSpPr>
        <p:sp>
          <p:nvSpPr>
            <p:cNvPr id="8" name="TextBox 7"/>
            <p:cNvSpPr txBox="1"/>
            <p:nvPr/>
          </p:nvSpPr>
          <p:spPr>
            <a:xfrm>
              <a:off x="3035312" y="4876800"/>
              <a:ext cx="2514599" cy="153500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mbria"/>
                  <a:cs typeface="Cambria"/>
                </a:rPr>
                <a:t>Later, we could make the code in </a:t>
              </a:r>
              <a:r>
                <a:rPr lang="en-US" b="1" dirty="0">
                  <a:solidFill>
                    <a:srgbClr val="000000"/>
                  </a:solidFill>
                  <a:latin typeface="Cambria"/>
                  <a:cs typeface="Cambria"/>
                </a:rPr>
                <a:t>odd() </a:t>
              </a:r>
              <a:r>
                <a:rPr lang="en-US" dirty="0">
                  <a:solidFill>
                    <a:srgbClr val="000000"/>
                  </a:solidFill>
                  <a:latin typeface="Cambria"/>
                  <a:cs typeface="Cambria"/>
                </a:rPr>
                <a:t>more efficient, and the main section stays the same!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181600" y="3089115"/>
              <a:ext cx="1301693" cy="178768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7322791" y="2133600"/>
            <a:ext cx="2888009" cy="4066638"/>
          </a:xfrm>
          <a:prstGeom prst="rect">
            <a:avLst/>
          </a:prstGeom>
        </p:spPr>
        <p:txBody>
          <a:bodyPr vert="horz" lIns="54864" tIns="91440" rtlCol="0">
            <a:normAutofit fontScale="85000" lnSpcReduction="10000"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None/>
            </a:pPr>
            <a:r>
              <a:rPr lang="en-US" sz="2200" dirty="0">
                <a:solidFill>
                  <a:schemeClr val="accent3"/>
                </a:solidFill>
                <a:latin typeface="Calibri"/>
                <a:cs typeface="Calibri"/>
              </a:rPr>
              <a:t>#function definitions</a:t>
            </a:r>
          </a:p>
          <a:p>
            <a:pPr marL="118872" indent="0">
              <a:buNone/>
            </a:pPr>
            <a:r>
              <a:rPr lang="en-US" sz="2200" dirty="0" err="1">
                <a:solidFill>
                  <a:srgbClr val="000000"/>
                </a:solidFill>
                <a:latin typeface="Calibri"/>
                <a:cs typeface="Calibri"/>
              </a:rPr>
              <a:t>def</a:t>
            </a: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Calibri"/>
                <a:cs typeface="Calibri"/>
              </a:rPr>
              <a:t>odd</a:t>
            </a: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US" sz="2200" b="1" dirty="0">
                <a:solidFill>
                  <a:schemeClr val="accent5"/>
                </a:solidFill>
                <a:latin typeface="Calibri"/>
                <a:cs typeface="Calibri"/>
              </a:rPr>
              <a:t>number</a:t>
            </a: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):</a:t>
            </a:r>
          </a:p>
          <a:p>
            <a:pPr marL="118872" indent="0">
              <a:buNone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sz="2200" b="1" dirty="0">
                <a:solidFill>
                  <a:srgbClr val="3366FF"/>
                </a:solidFill>
                <a:latin typeface="Calibri"/>
                <a:cs typeface="Calibri"/>
              </a:rPr>
              <a:t>return number % 2 == 1</a:t>
            </a:r>
          </a:p>
          <a:p>
            <a:pPr marL="118872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400" dirty="0">
                <a:solidFill>
                  <a:srgbClr val="B50B1B"/>
                </a:solidFill>
                <a:latin typeface="Calibri"/>
                <a:cs typeface="Calibri"/>
              </a:rPr>
              <a:t>#main section</a:t>
            </a:r>
          </a:p>
          <a:p>
            <a:pPr marL="118872" indent="0">
              <a:buNone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print(</a:t>
            </a:r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odd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US" sz="2400" b="1" dirty="0">
                <a:solidFill>
                  <a:srgbClr val="55992B"/>
                </a:solidFill>
                <a:latin typeface="Calibri"/>
                <a:cs typeface="Calibri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))</a:t>
            </a:r>
          </a:p>
          <a:p>
            <a:pPr marL="118872" indent="0">
              <a:buNone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if </a:t>
            </a:r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odd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US" sz="2400" b="1" dirty="0">
                <a:solidFill>
                  <a:srgbClr val="55992B"/>
                </a:solidFill>
                <a:latin typeface="Calibri"/>
                <a:cs typeface="Calibri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):</a:t>
            </a:r>
          </a:p>
          <a:p>
            <a:pPr marL="118872" indent="0">
              <a:buNone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   print("5 is odd")</a:t>
            </a:r>
          </a:p>
          <a:p>
            <a:pPr marL="118872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80560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8229599" cy="5111487"/>
          </a:xfrm>
        </p:spPr>
        <p:txBody>
          <a:bodyPr>
            <a:normAutofit fontScale="85000" lnSpcReduction="20000"/>
          </a:bodyPr>
          <a:lstStyle/>
          <a:p>
            <a:pPr marL="118872" indent="0">
              <a:buNone/>
            </a:pPr>
            <a:r>
              <a:rPr lang="en-US" dirty="0">
                <a:solidFill>
                  <a:schemeClr val="accent3"/>
                </a:solidFill>
                <a:latin typeface="Calibri"/>
                <a:cs typeface="Calibri"/>
              </a:rPr>
              <a:t>#function definitions</a:t>
            </a:r>
          </a:p>
          <a:p>
            <a:pPr marL="118872" indent="0">
              <a:buNone/>
            </a:pPr>
            <a:r>
              <a:rPr lang="en-US" dirty="0" err="1">
                <a:latin typeface="Calibri"/>
                <a:cs typeface="Calibri"/>
              </a:rPr>
              <a:t>def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odd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55992B"/>
                </a:solidFill>
                <a:latin typeface="Calibri"/>
                <a:cs typeface="Calibri"/>
              </a:rPr>
              <a:t>number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    return number % 2 == 1</a:t>
            </a:r>
          </a:p>
          <a:p>
            <a:pPr marL="118872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dirty="0" err="1">
                <a:latin typeface="Calibri"/>
                <a:cs typeface="Calibri"/>
              </a:rPr>
              <a:t>def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 err="1">
                <a:latin typeface="Calibri"/>
                <a:cs typeface="Calibri"/>
              </a:rPr>
              <a:t>odd_diff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55992B"/>
                </a:solidFill>
                <a:latin typeface="Calibri"/>
                <a:cs typeface="Calibri"/>
              </a:rPr>
              <a:t>num1, num2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    difference = num1 - num2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    return </a:t>
            </a:r>
            <a:r>
              <a:rPr lang="en-US" b="1" dirty="0">
                <a:latin typeface="Calibri"/>
                <a:cs typeface="Calibri"/>
              </a:rPr>
              <a:t>odd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55992B"/>
                </a:solidFill>
                <a:latin typeface="Calibri"/>
                <a:cs typeface="Calibri"/>
              </a:rPr>
              <a:t>difference</a:t>
            </a:r>
            <a:r>
              <a:rPr lang="en-US" dirty="0">
                <a:latin typeface="Calibri"/>
                <a:cs typeface="Calibri"/>
              </a:rPr>
              <a:t>)</a:t>
            </a:r>
          </a:p>
          <a:p>
            <a:pPr marL="118872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dirty="0">
                <a:solidFill>
                  <a:srgbClr val="B50B1B"/>
                </a:solidFill>
                <a:latin typeface="Calibri"/>
                <a:cs typeface="Calibri"/>
              </a:rPr>
              <a:t>#main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user_num1 = </a:t>
            </a:r>
            <a:r>
              <a:rPr lang="en-US" dirty="0" err="1">
                <a:latin typeface="Calibri"/>
                <a:cs typeface="Calibri"/>
              </a:rPr>
              <a:t>eval</a:t>
            </a:r>
            <a:r>
              <a:rPr lang="en-US" dirty="0">
                <a:latin typeface="Calibri"/>
                <a:cs typeface="Calibri"/>
              </a:rPr>
              <a:t>(input("Please enter an </a:t>
            </a:r>
            <a:r>
              <a:rPr lang="en-US" dirty="0" err="1">
                <a:latin typeface="Calibri"/>
                <a:cs typeface="Calibri"/>
              </a:rPr>
              <a:t>int</a:t>
            </a:r>
            <a:r>
              <a:rPr lang="en-US" dirty="0">
                <a:latin typeface="Calibri"/>
                <a:cs typeface="Calibri"/>
              </a:rPr>
              <a:t>: "))</a:t>
            </a: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user_num2 = </a:t>
            </a:r>
            <a:r>
              <a:rPr lang="en-US" dirty="0" err="1">
                <a:latin typeface="Calibri"/>
                <a:cs typeface="Calibri"/>
              </a:rPr>
              <a:t>eval</a:t>
            </a:r>
            <a:r>
              <a:rPr lang="en-US" dirty="0">
                <a:latin typeface="Calibri"/>
                <a:cs typeface="Calibri"/>
              </a:rPr>
              <a:t>(input("Please enter an </a:t>
            </a:r>
            <a:r>
              <a:rPr lang="en-US" dirty="0" err="1">
                <a:latin typeface="Calibri"/>
                <a:cs typeface="Calibri"/>
              </a:rPr>
              <a:t>int</a:t>
            </a:r>
            <a:r>
              <a:rPr lang="en-US" dirty="0">
                <a:latin typeface="Calibri"/>
                <a:cs typeface="Calibri"/>
              </a:rPr>
              <a:t>: "))</a:t>
            </a:r>
          </a:p>
          <a:p>
            <a:pPr marL="118872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dirty="0">
                <a:latin typeface="Calibri"/>
                <a:cs typeface="Calibri"/>
              </a:rPr>
              <a:t>print(</a:t>
            </a:r>
            <a:r>
              <a:rPr lang="en-US" b="1" dirty="0" err="1">
                <a:latin typeface="Calibri"/>
                <a:cs typeface="Calibri"/>
              </a:rPr>
              <a:t>odd_diff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>
                <a:solidFill>
                  <a:schemeClr val="accent5"/>
                </a:solidFill>
                <a:latin typeface="Calibri"/>
                <a:cs typeface="Calibri"/>
              </a:rPr>
              <a:t>user_num1, user_num2</a:t>
            </a:r>
            <a:r>
              <a:rPr lang="en-US" dirty="0">
                <a:latin typeface="Calibri"/>
                <a:cs typeface="Calibri"/>
              </a:rPr>
              <a:t>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116172" y="1752601"/>
            <a:ext cx="5094629" cy="1365069"/>
            <a:chOff x="3592171" y="1752600"/>
            <a:chExt cx="5094629" cy="1365069"/>
          </a:xfrm>
        </p:grpSpPr>
        <p:sp>
          <p:nvSpPr>
            <p:cNvPr id="5" name="TextBox 4"/>
            <p:cNvSpPr txBox="1"/>
            <p:nvPr/>
          </p:nvSpPr>
          <p:spPr>
            <a:xfrm>
              <a:off x="5105400" y="1752600"/>
              <a:ext cx="3581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odd_diff</a:t>
              </a:r>
              <a:r>
                <a:rPr lang="en-US" sz="2800" dirty="0"/>
                <a:t>() </a:t>
              </a:r>
              <a:br>
                <a:rPr lang="en-US" sz="2800" dirty="0"/>
              </a:br>
              <a:r>
                <a:rPr lang="en-US" sz="2800" dirty="0"/>
                <a:t>has two arguments!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3592171" y="2451674"/>
              <a:ext cx="1513229" cy="66599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526706" y="2971801"/>
            <a:ext cx="4684095" cy="1200329"/>
            <a:chOff x="4002705" y="2971800"/>
            <a:chExt cx="4684095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5105400" y="2971800"/>
              <a:ext cx="3581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If one of our functions calls another, it needs to appear </a:t>
              </a:r>
              <a:r>
                <a:rPr lang="en-US" sz="2400" i="1" dirty="0"/>
                <a:t>below it</a:t>
              </a:r>
              <a:r>
                <a:rPr lang="en-US" sz="2400" dirty="0"/>
                <a:t> in our code!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02705" y="3657600"/>
              <a:ext cx="1102696" cy="42672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4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3168877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50788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813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80168" y="3745042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15300" y="3488038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01000" y="3785804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</p:spTree>
    <p:extLst>
      <p:ext uri="{BB962C8B-B14F-4D97-AF65-F5344CB8AC3E}">
        <p14:creationId xmlns:p14="http://schemas.microsoft.com/office/powerpoint/2010/main" val="150008071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confusion: print vs return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62560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 sends a value to the user</a:t>
            </a:r>
          </a:p>
          <a:p>
            <a:pPr marL="0" indent="0">
              <a:buNone/>
            </a:pPr>
            <a:r>
              <a:rPr lang="en-US" b="1" dirty="0"/>
              <a:t>return</a:t>
            </a:r>
            <a:r>
              <a:rPr lang="en-US" dirty="0"/>
              <a:t> sends a value to another part of the program</a:t>
            </a:r>
            <a:br>
              <a:rPr lang="en-US" dirty="0"/>
            </a:br>
            <a:r>
              <a:rPr lang="en-US" sz="2200" dirty="0"/>
              <a:t>The other part of the program could print the value, or might do something else with it (write it to a file, use it as input)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0070C0"/>
                </a:solidFill>
              </a:rPr>
              <a:t>These two programs do exactly the same thing. Is one better?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81200" y="4036874"/>
            <a:ext cx="8229600" cy="2031325"/>
            <a:chOff x="457200" y="4036873"/>
            <a:chExt cx="8305800" cy="2031325"/>
          </a:xfrm>
        </p:grpSpPr>
        <p:sp>
          <p:nvSpPr>
            <p:cNvPr id="4" name="Rectangle 3"/>
            <p:cNvSpPr/>
            <p:nvPr/>
          </p:nvSpPr>
          <p:spPr>
            <a:xfrm>
              <a:off x="457200" y="4036873"/>
              <a:ext cx="3912632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8872"/>
              <a:r>
                <a:rPr lang="en-US" dirty="0">
                  <a:solidFill>
                    <a:srgbClr val="B50B1B"/>
                  </a:solidFill>
                  <a:latin typeface="Calibri"/>
                  <a:cs typeface="Calibri"/>
                </a:rPr>
                <a:t># program 1</a:t>
              </a:r>
            </a:p>
            <a:p>
              <a:pPr marL="118872"/>
              <a:r>
                <a:rPr lang="en-US" dirty="0" err="1">
                  <a:latin typeface="Calibri"/>
                  <a:cs typeface="Calibri"/>
                </a:rPr>
                <a:t>def</a:t>
              </a:r>
              <a:r>
                <a:rPr lang="en-US" dirty="0">
                  <a:latin typeface="Calibri"/>
                  <a:cs typeface="Calibri"/>
                </a:rPr>
                <a:t> square(number):</a:t>
              </a:r>
            </a:p>
            <a:p>
              <a:pPr marL="118872"/>
              <a:r>
                <a:rPr lang="en-US" dirty="0">
                  <a:latin typeface="Calibri"/>
                  <a:cs typeface="Calibri"/>
                </a:rPr>
                <a:t>    </a:t>
              </a:r>
              <a:r>
                <a:rPr lang="en-US" b="1" dirty="0">
                  <a:latin typeface="Calibri"/>
                  <a:cs typeface="Calibri"/>
                </a:rPr>
                <a:t>return number * number</a:t>
              </a:r>
            </a:p>
            <a:p>
              <a:pPr marL="118872"/>
              <a:endParaRPr lang="en-US" dirty="0">
                <a:latin typeface="Calibri"/>
                <a:cs typeface="Calibri"/>
              </a:endParaRPr>
            </a:p>
            <a:p>
              <a:pPr marL="118872"/>
              <a:r>
                <a:rPr lang="en-US" dirty="0">
                  <a:latin typeface="Calibri"/>
                  <a:cs typeface="Calibri"/>
                </a:rPr>
                <a:t>number = 3</a:t>
              </a:r>
            </a:p>
            <a:p>
              <a:pPr marL="118872"/>
              <a:r>
                <a:rPr lang="en-US" b="1" dirty="0">
                  <a:latin typeface="Calibri"/>
                  <a:cs typeface="Calibri"/>
                </a:rPr>
                <a:t>print(square(number))</a:t>
              </a:r>
            </a:p>
            <a:p>
              <a:pPr marL="118872"/>
              <a:endParaRPr lang="en-US" b="1" dirty="0">
                <a:latin typeface="Calibri"/>
                <a:cs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420967" y="4036873"/>
              <a:ext cx="334203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8872"/>
              <a:r>
                <a:rPr lang="en-US" dirty="0">
                  <a:solidFill>
                    <a:srgbClr val="B50B1B"/>
                  </a:solidFill>
                  <a:latin typeface="Calibri"/>
                  <a:cs typeface="Calibri"/>
                </a:rPr>
                <a:t># program 2</a:t>
              </a:r>
            </a:p>
            <a:p>
              <a:pPr marL="118872"/>
              <a:r>
                <a:rPr lang="en-US" dirty="0" err="1">
                  <a:solidFill>
                    <a:srgbClr val="000000"/>
                  </a:solidFill>
                  <a:latin typeface="Calibri"/>
                  <a:cs typeface="Calibri"/>
                </a:rPr>
                <a:t>def</a:t>
              </a:r>
              <a:r>
                <a:rPr lang="en-US" dirty="0">
                  <a:solidFill>
                    <a:srgbClr val="000000"/>
                  </a:solidFill>
                  <a:latin typeface="Calibri"/>
                  <a:cs typeface="Calibri"/>
                </a:rPr>
                <a:t> square(number):</a:t>
              </a:r>
            </a:p>
            <a:p>
              <a:pPr marL="118872"/>
              <a:r>
                <a:rPr lang="en-US" dirty="0">
                  <a:solidFill>
                    <a:srgbClr val="000000"/>
                  </a:solidFill>
                  <a:latin typeface="Calibri"/>
                  <a:cs typeface="Calibri"/>
                </a:rPr>
                <a:t>    </a:t>
              </a:r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print(number * number)</a:t>
              </a:r>
            </a:p>
            <a:p>
              <a:pPr marL="118872"/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 marL="118872"/>
              <a:r>
                <a:rPr lang="en-US" dirty="0">
                  <a:solidFill>
                    <a:srgbClr val="000000"/>
                  </a:solidFill>
                  <a:latin typeface="Calibri"/>
                  <a:cs typeface="Calibri"/>
                </a:rPr>
                <a:t>number = 3</a:t>
              </a:r>
            </a:p>
            <a:p>
              <a:pPr marL="118872"/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square(number)</a:t>
              </a:r>
            </a:p>
            <a:p>
              <a:pPr marL="118872"/>
              <a:endParaRPr lang="en-US" b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05377" y="4964313"/>
            <a:ext cx="2501610" cy="1654771"/>
            <a:chOff x="2514600" y="4916911"/>
            <a:chExt cx="2501610" cy="1327933"/>
          </a:xfrm>
        </p:grpSpPr>
        <p:sp>
          <p:nvSpPr>
            <p:cNvPr id="10" name="Rectangle 9"/>
            <p:cNvSpPr/>
            <p:nvPr/>
          </p:nvSpPr>
          <p:spPr>
            <a:xfrm>
              <a:off x="3130321" y="5172113"/>
              <a:ext cx="1885889" cy="107273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366FF"/>
                  </a:solidFill>
                  <a:latin typeface="Cambria"/>
                  <a:cs typeface="Cambria"/>
                </a:rPr>
                <a:t>This function is </a:t>
              </a:r>
              <a:r>
                <a:rPr lang="en-US" sz="1600" i="1" dirty="0">
                  <a:solidFill>
                    <a:srgbClr val="3366FF"/>
                  </a:solidFill>
                  <a:latin typeface="Cambria"/>
                  <a:cs typeface="Cambria"/>
                </a:rPr>
                <a:t>more general! </a:t>
              </a:r>
              <a:r>
                <a:rPr lang="en-US" sz="1600" dirty="0">
                  <a:solidFill>
                    <a:srgbClr val="3366FF"/>
                  </a:solidFill>
                  <a:latin typeface="Cambria"/>
                  <a:cs typeface="Cambria"/>
                </a:rPr>
                <a:t>We can use it whether or not we want to print out the result.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2514600" y="4916911"/>
              <a:ext cx="615722" cy="49411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191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06082"/>
            <a:ext cx="8229600" cy="46947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return statement </a:t>
            </a:r>
            <a:r>
              <a:rPr lang="en-US" dirty="0"/>
              <a:t>always ends the function’s execution; code after a return is never run.</a:t>
            </a: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You can have </a:t>
            </a:r>
            <a:r>
              <a:rPr lang="en-US" sz="2400" i="1" dirty="0"/>
              <a:t>more than one return statement</a:t>
            </a:r>
            <a:r>
              <a:rPr lang="en-US" sz="2400" dirty="0"/>
              <a:t>, however:</a:t>
            </a:r>
            <a:br>
              <a:rPr lang="en-US" sz="2400" dirty="0"/>
            </a:br>
            <a:r>
              <a:rPr lang="en-US" sz="2400" dirty="0"/>
              <a:t> 	</a:t>
            </a:r>
            <a:r>
              <a:rPr lang="en-US" sz="2200" b="1" dirty="0">
                <a:latin typeface="Calibri"/>
                <a:cs typeface="Calibri"/>
              </a:rPr>
              <a:t>if (X):</a:t>
            </a:r>
          </a:p>
          <a:p>
            <a:pPr marL="0" indent="0">
              <a:buNone/>
            </a:pPr>
            <a:r>
              <a:rPr lang="en-US" sz="2200" b="1" dirty="0">
                <a:latin typeface="Calibri"/>
                <a:cs typeface="Calibri"/>
              </a:rPr>
              <a:t>    		return a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    		#don’t put code here! It will never run!</a:t>
            </a:r>
          </a:p>
          <a:p>
            <a:pPr marL="0" indent="0">
              <a:buNone/>
            </a:pPr>
            <a:r>
              <a:rPr lang="en-US" sz="2200" dirty="0">
                <a:latin typeface="Calibri"/>
                <a:cs typeface="Calibri"/>
              </a:rPr>
              <a:t>	</a:t>
            </a:r>
            <a:r>
              <a:rPr lang="en-US" sz="2200" b="1" dirty="0">
                <a:latin typeface="Calibri"/>
                <a:cs typeface="Calibri"/>
              </a:rPr>
              <a:t>else:</a:t>
            </a:r>
          </a:p>
          <a:p>
            <a:pPr marL="0" indent="0">
              <a:buNone/>
            </a:pPr>
            <a:r>
              <a:rPr lang="en-US" sz="2200" dirty="0">
                <a:latin typeface="Calibri"/>
                <a:cs typeface="Calibri"/>
              </a:rPr>
              <a:t>    		</a:t>
            </a: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#code to run if X was False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    		#more code</a:t>
            </a:r>
          </a:p>
          <a:p>
            <a:pPr marL="0" indent="0">
              <a:buNone/>
            </a:pPr>
            <a:r>
              <a:rPr lang="en-US" sz="2200" dirty="0">
                <a:latin typeface="Calibri"/>
                <a:cs typeface="Calibri"/>
              </a:rPr>
              <a:t>    		</a:t>
            </a:r>
            <a:r>
              <a:rPr lang="en-US" sz="2200" b="1" dirty="0">
                <a:latin typeface="Calibri"/>
                <a:cs typeface="Calibri"/>
              </a:rPr>
              <a:t>return b</a:t>
            </a:r>
            <a:endParaRPr lang="en-US" sz="2400" b="1" dirty="0">
              <a:latin typeface="Calibri"/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en-US" sz="2400" dirty="0"/>
              <a:t>If there’s </a:t>
            </a:r>
            <a:r>
              <a:rPr lang="en-US" sz="2400" i="1" dirty="0"/>
              <a:t>no return statement</a:t>
            </a:r>
            <a:r>
              <a:rPr lang="en-US" sz="2400" dirty="0"/>
              <a:t>, the function returns </a:t>
            </a:r>
            <a:r>
              <a:rPr lang="en-US" sz="2400" b="1" dirty="0">
                <a:solidFill>
                  <a:srgbClr val="FF0000"/>
                </a:solidFill>
              </a:rPr>
              <a:t>None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30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6256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don’t have to </a:t>
            </a:r>
            <a:r>
              <a:rPr lang="en-US" i="1" dirty="0"/>
              <a:t>catch</a:t>
            </a:r>
            <a:r>
              <a:rPr lang="en-US" dirty="0"/>
              <a:t> the return value from your function (assign it to a variable), but you often want to. </a:t>
            </a:r>
          </a:p>
          <a:p>
            <a:r>
              <a:rPr lang="en-US" dirty="0"/>
              <a:t>You can use it just like you would any other value in Python.</a:t>
            </a:r>
          </a:p>
          <a:p>
            <a:pPr lvl="1"/>
            <a:r>
              <a:rPr lang="en-US" dirty="0"/>
              <a:t>E.g. print it, use it in a Boolean condition, etc.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0575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Return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706083"/>
            <a:ext cx="8229599" cy="4771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900" dirty="0"/>
              <a:t>Python allows </a:t>
            </a:r>
            <a:r>
              <a:rPr lang="en-US" sz="3900" b="1" dirty="0"/>
              <a:t>multiple return values</a:t>
            </a:r>
            <a:r>
              <a:rPr lang="en-US" sz="3900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They are sent back in a tuple!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58" y="2805805"/>
            <a:ext cx="3533775" cy="2619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11" y="3178358"/>
            <a:ext cx="33623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110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/ Local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0221"/>
            <a:ext cx="7696200" cy="437938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400" dirty="0"/>
              <a:t>Variables created inside a function are called </a:t>
            </a:r>
            <a:r>
              <a:rPr lang="en-US" sz="3400" b="1" dirty="0"/>
              <a:t>local variables</a:t>
            </a:r>
            <a:r>
              <a:rPr lang="en-US" sz="3400" dirty="0"/>
              <a:t>. They are only accessible inside the function! You must return them if you want to use them elsewhere.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pt-BR" dirty="0">
                <a:latin typeface="Calibri"/>
                <a:cs typeface="Calibri"/>
              </a:rPr>
              <a:t>def addmult(num1, num2):</a:t>
            </a:r>
          </a:p>
          <a:p>
            <a:pPr marL="118872" indent="0">
              <a:buNone/>
            </a:pPr>
            <a:r>
              <a:rPr lang="pt-BR" dirty="0">
                <a:latin typeface="Calibri"/>
                <a:cs typeface="Calibri"/>
              </a:rPr>
              <a:t>    </a:t>
            </a:r>
            <a:r>
              <a:rPr lang="pt-BR" b="1" dirty="0">
                <a:latin typeface="Calibri"/>
                <a:cs typeface="Calibri"/>
              </a:rPr>
              <a:t>add</a:t>
            </a:r>
            <a:r>
              <a:rPr lang="pt-BR" dirty="0">
                <a:latin typeface="Calibri"/>
                <a:cs typeface="Calibri"/>
              </a:rPr>
              <a:t> = num1 + num2</a:t>
            </a:r>
          </a:p>
          <a:p>
            <a:pPr marL="118872" indent="0">
              <a:buNone/>
            </a:pPr>
            <a:r>
              <a:rPr lang="pt-BR" dirty="0">
                <a:latin typeface="Calibri"/>
                <a:cs typeface="Calibri"/>
              </a:rPr>
              <a:t>    mult = num1 * num2</a:t>
            </a:r>
          </a:p>
          <a:p>
            <a:pPr marL="118872" indent="0">
              <a:buNone/>
            </a:pPr>
            <a:r>
              <a:rPr lang="pt-BR" dirty="0">
                <a:latin typeface="Calibri"/>
                <a:cs typeface="Calibri"/>
              </a:rPr>
              <a:t>    return </a:t>
            </a:r>
            <a:r>
              <a:rPr lang="pt-BR" b="1" dirty="0">
                <a:latin typeface="Calibri"/>
                <a:cs typeface="Calibri"/>
              </a:rPr>
              <a:t>add</a:t>
            </a:r>
            <a:r>
              <a:rPr lang="pt-BR" dirty="0">
                <a:latin typeface="Calibri"/>
                <a:cs typeface="Calibri"/>
              </a:rPr>
              <a:t>, mult</a:t>
            </a:r>
          </a:p>
          <a:p>
            <a:pPr marL="118872" indent="0">
              <a:buNone/>
            </a:pPr>
            <a:endParaRPr lang="pt-BR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pt-BR" dirty="0">
                <a:solidFill>
                  <a:schemeClr val="accent3"/>
                </a:solidFill>
                <a:latin typeface="Calibri"/>
                <a:cs typeface="Calibri"/>
              </a:rPr>
              <a:t>#main section</a:t>
            </a:r>
          </a:p>
          <a:p>
            <a:pPr marL="118872" indent="0">
              <a:buNone/>
            </a:pPr>
            <a:r>
              <a:rPr lang="pt-BR" dirty="0">
                <a:latin typeface="Calibri"/>
                <a:cs typeface="Calibri"/>
              </a:rPr>
              <a:t>result = addmult(4, 5)</a:t>
            </a:r>
          </a:p>
          <a:p>
            <a:pPr marL="118872" indent="0">
              <a:buNone/>
            </a:pPr>
            <a:r>
              <a:rPr lang="pt-BR" dirty="0">
                <a:latin typeface="Calibri"/>
                <a:cs typeface="Calibri"/>
              </a:rPr>
              <a:t>print(</a:t>
            </a:r>
            <a:r>
              <a:rPr lang="pt-BR" b="1" dirty="0">
                <a:latin typeface="Calibri"/>
                <a:cs typeface="Calibri"/>
              </a:rPr>
              <a:t>add</a:t>
            </a:r>
            <a:r>
              <a:rPr lang="pt-BR" dirty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5400" y="5290120"/>
            <a:ext cx="5181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alibri"/>
                <a:cs typeface="Calibri"/>
              </a:rPr>
              <a:t>&gt;&gt;&gt; </a:t>
            </a:r>
          </a:p>
          <a:p>
            <a:r>
              <a:rPr lang="en-US" sz="1600" b="1" dirty="0" err="1">
                <a:solidFill>
                  <a:srgbClr val="00B050"/>
                </a:solidFill>
                <a:latin typeface="Calibri"/>
                <a:cs typeface="Calibri"/>
              </a:rPr>
              <a:t>Traceback</a:t>
            </a:r>
            <a:r>
              <a:rPr lang="en-US" sz="1600" b="1" dirty="0">
                <a:solidFill>
                  <a:srgbClr val="00B050"/>
                </a:solidFill>
                <a:latin typeface="Calibri"/>
                <a:cs typeface="Calibri"/>
              </a:rPr>
              <a:t> (most recent call last):</a:t>
            </a:r>
          </a:p>
          <a:p>
            <a:r>
              <a:rPr lang="en-US" sz="1600" b="1" dirty="0">
                <a:solidFill>
                  <a:srgbClr val="00B050"/>
                </a:solidFill>
                <a:latin typeface="Calibri"/>
                <a:cs typeface="Calibri"/>
              </a:rPr>
              <a:t>  File "C:/Users/J/Desktop/code.py", line 8, in &lt;module&gt;</a:t>
            </a:r>
          </a:p>
          <a:p>
            <a:r>
              <a:rPr lang="en-US" sz="1600" b="1" dirty="0">
                <a:solidFill>
                  <a:srgbClr val="00B050"/>
                </a:solidFill>
                <a:latin typeface="Calibri"/>
                <a:cs typeface="Calibri"/>
              </a:rPr>
              <a:t>    print(add)</a:t>
            </a:r>
          </a:p>
          <a:p>
            <a:r>
              <a:rPr lang="en-US" sz="1600" b="1" dirty="0" err="1">
                <a:solidFill>
                  <a:srgbClr val="7030A0"/>
                </a:solidFill>
                <a:latin typeface="Calibri"/>
                <a:cs typeface="Calibri"/>
              </a:rPr>
              <a:t>NameError</a:t>
            </a:r>
            <a:r>
              <a:rPr lang="en-US" sz="1600" b="1" dirty="0">
                <a:solidFill>
                  <a:srgbClr val="00B050"/>
                </a:solidFill>
                <a:latin typeface="Calibri"/>
                <a:cs typeface="Calibri"/>
              </a:rPr>
              <a:t>: name 'add' is not defined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641552" y="3320271"/>
            <a:ext cx="4569248" cy="147732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/>
                <a:cs typeface="Cambria"/>
              </a:rPr>
              <a:t>This is a </a:t>
            </a:r>
            <a:r>
              <a:rPr lang="en-US" b="1" i="1" dirty="0">
                <a:solidFill>
                  <a:srgbClr val="0070C0"/>
                </a:solidFill>
                <a:latin typeface="Cambria"/>
                <a:cs typeface="Cambria"/>
              </a:rPr>
              <a:t>feature,</a:t>
            </a:r>
            <a:r>
              <a:rPr lang="en-US" b="1" dirty="0">
                <a:solidFill>
                  <a:srgbClr val="0070C0"/>
                </a:solidFill>
                <a:latin typeface="Cambria"/>
                <a:cs typeface="Cambria"/>
              </a:rPr>
              <a:t> not a limitation! Remember: the code calling a function doesn't need to know how the function works inside, so it shouldn't have access to its internal (local) variables.</a:t>
            </a:r>
          </a:p>
        </p:txBody>
      </p:sp>
    </p:spTree>
    <p:extLst>
      <p:ext uri="{BB962C8B-B14F-4D97-AF65-F5344CB8AC3E}">
        <p14:creationId xmlns:p14="http://schemas.microsoft.com/office/powerpoint/2010/main" val="81535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981200" y="28027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7942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I210 – Introduction to Programming </a:t>
            </a:r>
            <a:r>
              <a:rPr lang="en-US"/>
              <a:t>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8</a:t>
            </a:r>
          </a:p>
        </p:txBody>
      </p:sp>
    </p:spTree>
    <p:extLst>
      <p:ext uri="{BB962C8B-B14F-4D97-AF65-F5344CB8AC3E}">
        <p14:creationId xmlns:p14="http://schemas.microsoft.com/office/powerpoint/2010/main" val="274278035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1" y="1617523"/>
            <a:ext cx="7751285" cy="62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>
                <a:latin typeface="Cambria"/>
                <a:cs typeface="Cambria"/>
              </a:rPr>
              <a:t>Review for Lab Practical 1</a:t>
            </a:r>
          </a:p>
        </p:txBody>
      </p:sp>
    </p:spTree>
    <p:extLst>
      <p:ext uri="{BB962C8B-B14F-4D97-AF65-F5344CB8AC3E}">
        <p14:creationId xmlns:p14="http://schemas.microsoft.com/office/powerpoint/2010/main" val="100135476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Practical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6256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 Coding problem, broken up into 4-5 smaller parts</a:t>
            </a:r>
          </a:p>
          <a:p>
            <a:endParaRPr lang="en-US" dirty="0"/>
          </a:p>
          <a:p>
            <a:r>
              <a:rPr lang="en-US" dirty="0"/>
              <a:t>Open book, slides, notes, </a:t>
            </a:r>
            <a:r>
              <a:rPr lang="en-US" dirty="0" err="1"/>
              <a:t>Oncourse</a:t>
            </a:r>
            <a:r>
              <a:rPr lang="en-US" dirty="0"/>
              <a:t>, IDLE, homework </a:t>
            </a:r>
            <a:br>
              <a:rPr lang="en-US" dirty="0"/>
            </a:br>
            <a:r>
              <a:rPr lang="en-US" sz="2600" dirty="0"/>
              <a:t>(</a:t>
            </a:r>
            <a:r>
              <a:rPr lang="en-US" sz="2600" dirty="0">
                <a:solidFill>
                  <a:srgbClr val="FF0000"/>
                </a:solidFill>
              </a:rPr>
              <a:t>But no outside-the-class help or other people, </a:t>
            </a:r>
            <a:br>
              <a:rPr lang="en-US" sz="2600" dirty="0">
                <a:solidFill>
                  <a:srgbClr val="FF0000"/>
                </a:solidFill>
              </a:rPr>
            </a:br>
            <a:r>
              <a:rPr lang="en-US" sz="2600" dirty="0">
                <a:solidFill>
                  <a:srgbClr val="FF0000"/>
                </a:solidFill>
              </a:rPr>
              <a:t>and no use of the internet except for class materials</a:t>
            </a:r>
            <a:r>
              <a:rPr lang="en-US" sz="2600" dirty="0"/>
              <a:t>)</a:t>
            </a:r>
          </a:p>
          <a:p>
            <a:endParaRPr lang="en-US" dirty="0"/>
          </a:p>
          <a:p>
            <a:r>
              <a:rPr lang="en-US" dirty="0"/>
              <a:t>You may use your own laptop or a lab PC</a:t>
            </a:r>
          </a:p>
          <a:p>
            <a:endParaRPr lang="en-US" dirty="0"/>
          </a:p>
          <a:p>
            <a:r>
              <a:rPr lang="en-US" dirty="0"/>
              <a:t>Covers everything up through this class</a:t>
            </a:r>
          </a:p>
          <a:p>
            <a:endParaRPr lang="en-US" dirty="0"/>
          </a:p>
          <a:p>
            <a:r>
              <a:rPr lang="en-US" dirty="0"/>
              <a:t>All lab period to complete it</a:t>
            </a:r>
          </a:p>
        </p:txBody>
      </p:sp>
    </p:spTree>
    <p:extLst>
      <p:ext uri="{BB962C8B-B14F-4D97-AF65-F5344CB8AC3E}">
        <p14:creationId xmlns:p14="http://schemas.microsoft.com/office/powerpoint/2010/main" val="47875008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930409"/>
          </a:xfrm>
        </p:spPr>
        <p:txBody>
          <a:bodyPr>
            <a:noAutofit/>
          </a:bodyPr>
          <a:lstStyle/>
          <a:p>
            <a:r>
              <a:rPr lang="en-US" sz="2700" dirty="0"/>
              <a:t>Get there early – use the time to open IDLE and log into Canvas</a:t>
            </a:r>
          </a:p>
          <a:p>
            <a:pPr>
              <a:lnSpc>
                <a:spcPct val="150000"/>
              </a:lnSpc>
            </a:pPr>
            <a:r>
              <a:rPr lang="en-US" sz="2700" dirty="0"/>
              <a:t>Bookmark places in the book that you use a lot</a:t>
            </a:r>
          </a:p>
          <a:p>
            <a:r>
              <a:rPr lang="en-US" sz="2700" dirty="0"/>
              <a:t>Organize the sample code we’ve seen so far &amp; </a:t>
            </a:r>
            <a:r>
              <a:rPr lang="en-US" dirty="0"/>
              <a:t>understand where to go to look up concepts.</a:t>
            </a:r>
          </a:p>
          <a:p>
            <a:endParaRPr lang="en-US" sz="2700" dirty="0"/>
          </a:p>
          <a:p>
            <a:r>
              <a:rPr lang="en-US" sz="2700" dirty="0"/>
              <a:t>Don’t try to solve everything at once – work on 1 part at a time</a:t>
            </a:r>
          </a:p>
          <a:p>
            <a:pPr>
              <a:lnSpc>
                <a:spcPct val="150000"/>
              </a:lnSpc>
            </a:pPr>
            <a:r>
              <a:rPr lang="en-US" sz="2700" dirty="0"/>
              <a:t>Work on the BONUS last!</a:t>
            </a:r>
          </a:p>
        </p:txBody>
      </p:sp>
    </p:spTree>
    <p:extLst>
      <p:ext uri="{BB962C8B-B14F-4D97-AF65-F5344CB8AC3E}">
        <p14:creationId xmlns:p14="http://schemas.microsoft.com/office/powerpoint/2010/main" val="1156765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3168877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50788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813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91500" y="3149035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15300" y="3488038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01000" y="3785804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</p:spTree>
    <p:extLst>
      <p:ext uri="{BB962C8B-B14F-4D97-AF65-F5344CB8AC3E}">
        <p14:creationId xmlns:p14="http://schemas.microsoft.com/office/powerpoint/2010/main" val="146893806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we've seen…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Variables, arithmetic</a:t>
            </a:r>
          </a:p>
          <a:p>
            <a:r>
              <a:rPr lang="en-US" dirty="0"/>
              <a:t>Input, print</a:t>
            </a:r>
          </a:p>
          <a:p>
            <a:r>
              <a:rPr lang="en-US" dirty="0"/>
              <a:t>Conversions (from string to </a:t>
            </a:r>
            <a:r>
              <a:rPr lang="en-US" dirty="0" err="1"/>
              <a:t>int</a:t>
            </a:r>
            <a:r>
              <a:rPr lang="en-US" dirty="0"/>
              <a:t>, etc.)</a:t>
            </a:r>
          </a:p>
          <a:p>
            <a:r>
              <a:rPr lang="en-US" dirty="0"/>
              <a:t>If/else statements, Boolean conditions</a:t>
            </a:r>
          </a:p>
          <a:p>
            <a:r>
              <a:rPr lang="en-US" dirty="0"/>
              <a:t>For loops, count, sequences</a:t>
            </a:r>
          </a:p>
          <a:p>
            <a:r>
              <a:rPr lang="en-US" dirty="0"/>
              <a:t>Lists, tuples, indexing, the in operator</a:t>
            </a:r>
          </a:p>
          <a:p>
            <a:r>
              <a:rPr lang="en-US" dirty="0"/>
              <a:t>Writing functions</a:t>
            </a:r>
          </a:p>
          <a:p>
            <a:r>
              <a:rPr lang="en-US" dirty="0"/>
              <a:t>Importing modules</a:t>
            </a:r>
          </a:p>
        </p:txBody>
      </p:sp>
    </p:spTree>
    <p:extLst>
      <p:ext uri="{BB962C8B-B14F-4D97-AF65-F5344CB8AC3E}">
        <p14:creationId xmlns:p14="http://schemas.microsoft.com/office/powerpoint/2010/main" val="328367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11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problems for today are all on the prelim slides. (But the answers aren’t!)</a:t>
            </a:r>
          </a:p>
          <a:p>
            <a:endParaRPr lang="en-US" dirty="0"/>
          </a:p>
          <a:p>
            <a:r>
              <a:rPr lang="en-US" dirty="0"/>
              <a:t>Solve them at your group’s pace.</a:t>
            </a:r>
          </a:p>
          <a:p>
            <a:r>
              <a:rPr lang="en-US" dirty="0"/>
              <a:t>When you’re done with a problem, get checked off and move on to the next problem.</a:t>
            </a:r>
          </a:p>
          <a:p>
            <a:r>
              <a:rPr lang="en-US" dirty="0"/>
              <a:t>When you’ve solved all 3, you can go!</a:t>
            </a:r>
          </a:p>
        </p:txBody>
      </p:sp>
    </p:spTree>
    <p:extLst>
      <p:ext uri="{BB962C8B-B14F-4D97-AF65-F5344CB8AC3E}">
        <p14:creationId xmlns:p14="http://schemas.microsoft.com/office/powerpoint/2010/main" val="310186621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37895"/>
            <a:ext cx="8229600" cy="49488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 with this code.</a:t>
            </a:r>
          </a:p>
          <a:p>
            <a:r>
              <a:rPr lang="en-US" dirty="0"/>
              <a:t>Find the errors and fix them!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There are style errors, too!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09328" y="153202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fixed: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23" y="2895601"/>
            <a:ext cx="4895850" cy="2124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1" y="1974534"/>
            <a:ext cx="3421691" cy="48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2106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Stars (Group Work)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can do this: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2616383"/>
            <a:ext cx="61722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1193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Hand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80458"/>
            <a:ext cx="8229600" cy="5206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Download </a:t>
            </a:r>
            <a:r>
              <a:rPr lang="en-US" sz="2600" b="1" dirty="0">
                <a:solidFill>
                  <a:srgbClr val="FF0000"/>
                </a:solidFill>
              </a:rPr>
              <a:t>card_hand.zip</a:t>
            </a:r>
            <a:r>
              <a:rPr lang="en-US" sz="2600" dirty="0"/>
              <a:t> from </a:t>
            </a:r>
            <a:r>
              <a:rPr lang="en-US" sz="2600" b="1" dirty="0"/>
              <a:t>Canvas</a:t>
            </a:r>
            <a:r>
              <a:rPr lang="en-US" sz="2600" dirty="0"/>
              <a:t>. Unzip this file (ask if you don’t know how) and you’ll find the directions for the last problem and some starter code!</a:t>
            </a:r>
            <a:endParaRPr lang="en-US" sz="26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82" y="2899955"/>
            <a:ext cx="7681643" cy="36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3278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981200" y="28027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87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Work: Peg Puzzle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718065"/>
            <a:ext cx="8229600" cy="3144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Move the disks so they end up on </a:t>
            </a:r>
            <a:r>
              <a:rPr lang="en-US" b="1" dirty="0"/>
              <a:t>peg C in the same order,</a:t>
            </a:r>
            <a:r>
              <a:rPr lang="en-US" dirty="0"/>
              <a:t> with the </a:t>
            </a:r>
            <a:r>
              <a:rPr lang="en-US" i="1" dirty="0"/>
              <a:t>following rules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Only one disk may be moved at a time.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No disk may be placed on top of a smaller disk.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Only the top disk on a peg may be moved, and it becomes the new top disk on its destination peg</a:t>
            </a:r>
          </a:p>
          <a:p>
            <a:pPr marL="57150" indent="0">
              <a:buNone/>
            </a:pPr>
            <a:r>
              <a:rPr lang="en-US" b="1" dirty="0">
                <a:solidFill>
                  <a:srgbClr val="0000FF"/>
                </a:solidFill>
              </a:rPr>
              <a:t>Is there some way your solution for 3 disks could help you solve this problem with 4 disks?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064" y="1557347"/>
            <a:ext cx="5361368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26264" y="1709747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7" name="Rectangle 6"/>
          <p:cNvSpPr/>
          <p:nvPr/>
        </p:nvSpPr>
        <p:spPr>
          <a:xfrm>
            <a:off x="3650064" y="204875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8" name="Rectangle 7"/>
          <p:cNvSpPr/>
          <p:nvPr/>
        </p:nvSpPr>
        <p:spPr>
          <a:xfrm>
            <a:off x="3497664" y="235390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9" name="Rectangle 8"/>
          <p:cNvSpPr/>
          <p:nvPr/>
        </p:nvSpPr>
        <p:spPr>
          <a:xfrm>
            <a:off x="3345264" y="265835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3242666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05300" y="2785198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29100" y="31242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4800" y="342935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2256409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48400" y="3733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29100" y="31242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4800" y="342935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3894946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48400" y="3733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7200" y="37338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4800" y="342935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390656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learn to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02258"/>
            <a:ext cx="8229600" cy="4927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Programming lets us control computers</a:t>
            </a:r>
          </a:p>
          <a:p>
            <a:pPr marL="0" indent="0">
              <a:buNone/>
            </a:pPr>
            <a:r>
              <a:rPr lang="en-US" sz="2600" dirty="0"/>
              <a:t>Making them do whatever we want, even if it’s something no one has ever done before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3500" dirty="0"/>
              <a:t>Learning to program will help you:</a:t>
            </a:r>
          </a:p>
          <a:p>
            <a:pPr lvl="1"/>
            <a:r>
              <a:rPr lang="en-US" dirty="0"/>
              <a:t>Create online tools, software, apps, games, etc.</a:t>
            </a:r>
          </a:p>
          <a:p>
            <a:pPr lvl="1"/>
            <a:r>
              <a:rPr lang="en-US" dirty="0"/>
              <a:t>Analyze data, optimize business strategies, etc.</a:t>
            </a:r>
          </a:p>
          <a:p>
            <a:pPr lvl="1"/>
            <a:r>
              <a:rPr lang="en-US" dirty="0"/>
              <a:t>Understand how computers work, and their capabilities and limitations</a:t>
            </a:r>
          </a:p>
          <a:p>
            <a:pPr lvl="1"/>
            <a:r>
              <a:rPr lang="en-US" dirty="0"/>
              <a:t>Be successful! Have fun! Get a job!</a:t>
            </a:r>
          </a:p>
        </p:txBody>
      </p:sp>
    </p:spTree>
    <p:extLst>
      <p:ext uri="{BB962C8B-B14F-4D97-AF65-F5344CB8AC3E}">
        <p14:creationId xmlns:p14="http://schemas.microsoft.com/office/powerpoint/2010/main" val="972666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53400" y="3352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7200" y="37338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4800" y="342935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2872489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53400" y="3352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7200" y="37338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19800" y="3733801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853743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67200" y="3352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7200" y="37338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19800" y="3733801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965905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67200" y="3352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72200" y="34290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19800" y="3733801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3483932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48400" y="30480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72200" y="34290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19800" y="3733801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660308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48400" y="30480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72200" y="34290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19800" y="3733801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7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3796127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53400" y="3352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72200" y="34290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19800" y="3733801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7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2026339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53400" y="3352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91000" y="37338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19800" y="3733801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7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307781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67200" y="3352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91000" y="37338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19800" y="3733801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7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693378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67200" y="3352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91000" y="37338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4800" y="3432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7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49068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5448"/>
            <a:ext cx="8839200" cy="1252728"/>
          </a:xfrm>
        </p:spPr>
        <p:txBody>
          <a:bodyPr>
            <a:normAutofit/>
          </a:bodyPr>
          <a:lstStyle/>
          <a:p>
            <a:r>
              <a:rPr lang="en-US" dirty="0"/>
              <a:t>But I Don’t Want to Be a Programmer!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419" y="1796826"/>
            <a:ext cx="6255889" cy="4832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Even non-programmers benefit!</a:t>
            </a:r>
          </a:p>
          <a:p>
            <a:pPr lvl="1"/>
            <a:r>
              <a:rPr lang="en-US" dirty="0"/>
              <a:t>Common tools in design often have programming-like scripting elements </a:t>
            </a:r>
            <a:br>
              <a:rPr lang="en-US" dirty="0"/>
            </a:br>
            <a:r>
              <a:rPr lang="en-US" dirty="0"/>
              <a:t>for better control</a:t>
            </a:r>
          </a:p>
          <a:p>
            <a:pPr lvl="1"/>
            <a:r>
              <a:rPr lang="en-US" dirty="0"/>
              <a:t>Automating large and repetitive tasks is a huge time-saver</a:t>
            </a:r>
          </a:p>
          <a:p>
            <a:pPr lvl="1"/>
            <a:r>
              <a:rPr lang="en-US" dirty="0"/>
              <a:t>Your job may involve supervising or cooperating with colleagues who program. 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Wouldn’t you like to be able to meaningfully discuss technology?</a:t>
            </a:r>
          </a:p>
          <a:p>
            <a:pPr lvl="1"/>
            <a:endParaRPr lang="en-US" dirty="0"/>
          </a:p>
        </p:txBody>
      </p:sp>
      <p:pic>
        <p:nvPicPr>
          <p:cNvPr id="2050" name="Picture 2" descr="http://lesebook.com/wp-content/uploads/2015/05/Albert-Sweigart-Automate-the-Boring-Stuff-with-Pyth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208" y="3620861"/>
            <a:ext cx="2017130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webdesign.org/img_articles/6668/script_men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31" y="2012987"/>
            <a:ext cx="2369821" cy="141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80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48400" y="3733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91000" y="37338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4800" y="3432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7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2787851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48400" y="37338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7200" y="31242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4800" y="3432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7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3037841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/>
          <a:stretch/>
        </p:blipFill>
        <p:spPr bwMode="auto">
          <a:xfrm>
            <a:off x="3868436" y="2667000"/>
            <a:ext cx="5379132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2819400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3158404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4800" y="3463559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3768004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2512048"/>
            <a:ext cx="1772003" cy="183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53400" y="2743201"/>
            <a:ext cx="685800" cy="33900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7200" y="3124201"/>
            <a:ext cx="838200" cy="30515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4800" y="3432036"/>
            <a:ext cx="1066800" cy="3017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72400" y="3733801"/>
            <a:ext cx="1371600" cy="33736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2492439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Peg Puzzle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FF0000"/>
                </a:solidFill>
              </a:rPr>
              <a:t>R </a:t>
            </a:r>
            <a:r>
              <a:rPr lang="en-US" sz="4800" b="1" dirty="0">
                <a:solidFill>
                  <a:srgbClr val="FF6600"/>
                </a:solidFill>
              </a:rPr>
              <a:t>O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800" b="1" dirty="0">
                <a:solidFill>
                  <a:srgbClr val="FF0000"/>
                </a:solidFill>
              </a:rPr>
              <a:t>R </a:t>
            </a:r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</a:t>
            </a:r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800" b="1" dirty="0">
                <a:solidFill>
                  <a:srgbClr val="FF0000"/>
                </a:solidFill>
              </a:rPr>
              <a:t>R </a:t>
            </a:r>
            <a:r>
              <a:rPr lang="en-US" sz="4800" b="1" dirty="0">
                <a:solidFill>
                  <a:srgbClr val="FF6600"/>
                </a:solidFill>
              </a:rPr>
              <a:t>O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800" b="1" dirty="0">
                <a:solidFill>
                  <a:srgbClr val="FF0000"/>
                </a:solidFill>
              </a:rPr>
              <a:t>R </a:t>
            </a:r>
            <a:r>
              <a:rPr lang="en-US" sz="4800" b="1" dirty="0">
                <a:solidFill>
                  <a:srgbClr val="00B050"/>
                </a:solidFill>
              </a:rPr>
              <a:t>G </a:t>
            </a:r>
            <a:r>
              <a:rPr lang="en-US" sz="4800" b="1" dirty="0">
                <a:solidFill>
                  <a:srgbClr val="FF0000"/>
                </a:solidFill>
              </a:rPr>
              <a:t>R </a:t>
            </a:r>
            <a:r>
              <a:rPr lang="en-US" sz="4800" b="1" dirty="0">
                <a:solidFill>
                  <a:srgbClr val="FF6600"/>
                </a:solidFill>
              </a:rPr>
              <a:t>O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800" b="1" dirty="0">
                <a:solidFill>
                  <a:srgbClr val="FF0000"/>
                </a:solidFill>
              </a:rPr>
              <a:t>R </a:t>
            </a:r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</a:t>
            </a:r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800" b="1" dirty="0">
                <a:solidFill>
                  <a:srgbClr val="FF0000"/>
                </a:solidFill>
              </a:rPr>
              <a:t>R </a:t>
            </a:r>
            <a:r>
              <a:rPr lang="en-US" sz="4800" b="1" dirty="0">
                <a:solidFill>
                  <a:srgbClr val="FF6600"/>
                </a:solidFill>
              </a:rPr>
              <a:t>O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800" b="1" dirty="0">
                <a:solidFill>
                  <a:srgbClr val="FF0000"/>
                </a:solidFill>
              </a:rPr>
              <a:t>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51406" y="5049652"/>
            <a:ext cx="7829796" cy="893008"/>
            <a:chOff x="884798" y="4162566"/>
            <a:chExt cx="7573402" cy="893008"/>
          </a:xfrm>
        </p:grpSpPr>
        <p:sp>
          <p:nvSpPr>
            <p:cNvPr id="17" name="Right Brace 16"/>
            <p:cNvSpPr/>
            <p:nvPr/>
          </p:nvSpPr>
          <p:spPr>
            <a:xfrm rot="5400000">
              <a:off x="4495800" y="657366"/>
              <a:ext cx="457200" cy="7467600"/>
            </a:xfrm>
            <a:prstGeom prst="rightBrac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4798" y="4686242"/>
              <a:ext cx="2495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Solution for 4 disks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08206" y="2449480"/>
            <a:ext cx="7872997" cy="948122"/>
            <a:chOff x="812279" y="2476500"/>
            <a:chExt cx="7872997" cy="948122"/>
          </a:xfrm>
        </p:grpSpPr>
        <p:sp>
          <p:nvSpPr>
            <p:cNvPr id="12" name="TextBox 11"/>
            <p:cNvSpPr txBox="1"/>
            <p:nvPr/>
          </p:nvSpPr>
          <p:spPr>
            <a:xfrm>
              <a:off x="812279" y="3055290"/>
              <a:ext cx="2731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Solution for 2 disks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990600" y="2476500"/>
              <a:ext cx="7694676" cy="466397"/>
              <a:chOff x="990600" y="2476500"/>
              <a:chExt cx="7694676" cy="466397"/>
            </a:xfrm>
          </p:grpSpPr>
          <p:sp>
            <p:nvSpPr>
              <p:cNvPr id="11" name="Right Brace 10"/>
              <p:cNvSpPr/>
              <p:nvPr/>
            </p:nvSpPr>
            <p:spPr>
              <a:xfrm rot="5400000">
                <a:off x="1409700" y="2057400"/>
                <a:ext cx="457200" cy="1295400"/>
              </a:xfrm>
              <a:prstGeom prst="rightBrace">
                <a:avLst/>
              </a:prstGeom>
              <a:ln w="381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ight Brace 18"/>
              <p:cNvSpPr/>
              <p:nvPr/>
            </p:nvSpPr>
            <p:spPr>
              <a:xfrm rot="5400000">
                <a:off x="3534660" y="2057400"/>
                <a:ext cx="457200" cy="1295400"/>
              </a:xfrm>
              <a:prstGeom prst="rightBrace">
                <a:avLst/>
              </a:prstGeom>
              <a:ln w="381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ight Brace 19"/>
              <p:cNvSpPr/>
              <p:nvPr/>
            </p:nvSpPr>
            <p:spPr>
              <a:xfrm rot="5400000">
                <a:off x="5713668" y="2066597"/>
                <a:ext cx="457200" cy="1295400"/>
              </a:xfrm>
              <a:prstGeom prst="rightBrace">
                <a:avLst/>
              </a:prstGeom>
              <a:ln w="381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ight Brace 20"/>
              <p:cNvSpPr/>
              <p:nvPr/>
            </p:nvSpPr>
            <p:spPr>
              <a:xfrm rot="5400000">
                <a:off x="7808976" y="2066597"/>
                <a:ext cx="457200" cy="1295400"/>
              </a:xfrm>
              <a:prstGeom prst="rightBrace">
                <a:avLst/>
              </a:prstGeom>
              <a:ln w="381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2051406" y="3719583"/>
            <a:ext cx="7777290" cy="927672"/>
            <a:chOff x="878718" y="3303032"/>
            <a:chExt cx="7777290" cy="927672"/>
          </a:xfrm>
        </p:grpSpPr>
        <p:sp>
          <p:nvSpPr>
            <p:cNvPr id="14" name="Right Brace 13"/>
            <p:cNvSpPr/>
            <p:nvPr/>
          </p:nvSpPr>
          <p:spPr>
            <a:xfrm rot="5400000">
              <a:off x="2476500" y="1817132"/>
              <a:ext cx="457200" cy="3429000"/>
            </a:xfrm>
            <a:prstGeom prst="rightBrac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8718" y="3861372"/>
              <a:ext cx="2796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Solution for 3 disks</a:t>
              </a:r>
            </a:p>
          </p:txBody>
        </p:sp>
        <p:sp>
          <p:nvSpPr>
            <p:cNvPr id="22" name="Right Brace 21"/>
            <p:cNvSpPr/>
            <p:nvPr/>
          </p:nvSpPr>
          <p:spPr>
            <a:xfrm rot="5400000">
              <a:off x="6712908" y="1817132"/>
              <a:ext cx="457200" cy="3429000"/>
            </a:xfrm>
            <a:prstGeom prst="rightBrac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57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Work: Peg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6297"/>
            <a:ext cx="8229600" cy="4930487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How many moves?</a:t>
            </a:r>
            <a:endParaRPr lang="en-US" dirty="0"/>
          </a:p>
          <a:p>
            <a:r>
              <a:rPr lang="en-US" dirty="0"/>
              <a:t>Minimum is 2</a:t>
            </a:r>
            <a:r>
              <a:rPr lang="en-US" baseline="30000" dirty="0"/>
              <a:t>4</a:t>
            </a:r>
            <a:r>
              <a:rPr lang="en-US" dirty="0"/>
              <a:t> – 1 = 15</a:t>
            </a:r>
          </a:p>
          <a:p>
            <a:r>
              <a:rPr lang="en-US" dirty="0"/>
              <a:t>However, your algorithm can have many fewer steps in it!</a:t>
            </a:r>
          </a:p>
        </p:txBody>
      </p:sp>
    </p:spTree>
    <p:extLst>
      <p:ext uri="{BB962C8B-B14F-4D97-AF65-F5344CB8AC3E}">
        <p14:creationId xmlns:p14="http://schemas.microsoft.com/office/powerpoint/2010/main" val="26590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Work: Peg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6297"/>
            <a:ext cx="8229600" cy="493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Solution 1: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Make the legal move between pegs A and B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Make the legal move between pegs A and C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Make the legal move between pegs B and C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If not done, return to step 1.</a:t>
            </a:r>
          </a:p>
          <a:p>
            <a:pPr marL="633222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Or…</a:t>
            </a:r>
          </a:p>
        </p:txBody>
      </p:sp>
    </p:spTree>
    <p:extLst>
      <p:ext uri="{BB962C8B-B14F-4D97-AF65-F5344CB8AC3E}">
        <p14:creationId xmlns:p14="http://schemas.microsoft.com/office/powerpoint/2010/main" val="27390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Work: Peg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500" b="1" dirty="0"/>
              <a:t>Solution 2: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Move the smallest piece to the right, wrapping around if needed.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Make the only legal move that doesn’t involve the smallest piece.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If not done, return to step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057400" y="152400"/>
            <a:ext cx="8077200" cy="1143000"/>
          </a:xfrm>
        </p:spPr>
        <p:txBody>
          <a:bodyPr>
            <a:noAutofit/>
          </a:bodyPr>
          <a:lstStyle/>
          <a:p>
            <a:r>
              <a:rPr lang="en-US" dirty="0"/>
              <a:t>Interpreted Language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2057400" y="1634706"/>
            <a:ext cx="8077200" cy="457988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800" dirty="0"/>
              <a:t>Python is an </a:t>
            </a:r>
            <a:r>
              <a:rPr lang="en-US" sz="3800" i="1" dirty="0"/>
              <a:t>interpreted language.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python program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(.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py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file) </a:t>
            </a:r>
            <a:r>
              <a:rPr lang="en-US" dirty="0"/>
              <a:t>is just a text file.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Interpreted </a:t>
            </a:r>
          </a:p>
          <a:p>
            <a:pPr lvl="1"/>
            <a:r>
              <a:rPr lang="en-US" dirty="0">
                <a:ea typeface="ＭＳ Ｐゴシック" pitchFamily="-65" charset="-128"/>
              </a:rPr>
              <a:t>Read and executed directly – </a:t>
            </a:r>
            <a:r>
              <a:rPr lang="en-US" i="1" dirty="0">
                <a:ea typeface="ＭＳ Ｐゴシック" pitchFamily="-65" charset="-128"/>
              </a:rPr>
              <a:t>no compilation stage!</a:t>
            </a:r>
          </a:p>
          <a:p>
            <a:pPr lvl="1"/>
            <a:r>
              <a:rPr lang="en-US" dirty="0">
                <a:ea typeface="ＭＳ Ｐゴシック" pitchFamily="-65" charset="-128"/>
              </a:rPr>
              <a:t>Examples: Python, Perl, Ruby, Lisp</a:t>
            </a:r>
          </a:p>
          <a:p>
            <a:pPr marL="457200" lvl="1" indent="0">
              <a:buNone/>
            </a:pPr>
            <a:endParaRPr lang="en-US" dirty="0">
              <a:ea typeface="ＭＳ Ｐゴシック" pitchFamily="-65" charset="-128"/>
            </a:endParaRPr>
          </a:p>
          <a:p>
            <a:pPr marL="0" indent="0">
              <a:buNone/>
            </a:pPr>
            <a:r>
              <a:rPr lang="en-US" b="1" dirty="0"/>
              <a:t>Compiled </a:t>
            </a:r>
          </a:p>
          <a:p>
            <a:pPr lvl="1"/>
            <a:r>
              <a:rPr lang="en-US" dirty="0">
                <a:ea typeface="ＭＳ Ｐゴシック" pitchFamily="-65" charset="-128"/>
              </a:rPr>
              <a:t>Compiled languages are transformed into an executable form before running.</a:t>
            </a:r>
          </a:p>
          <a:p>
            <a:pPr lvl="1"/>
            <a:r>
              <a:rPr lang="en-US" dirty="0">
                <a:ea typeface="ＭＳ Ｐゴシック" pitchFamily="-65" charset="-128"/>
              </a:rPr>
              <a:t>Examples: C (and C++),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Introducing IDLE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800" b="1" dirty="0">
                <a:solidFill>
                  <a:schemeClr val="accent3">
                    <a:lumMod val="50000"/>
                  </a:schemeClr>
                </a:solidFill>
              </a:rPr>
              <a:t>I</a:t>
            </a:r>
            <a:r>
              <a:rPr lang="en-US" sz="3800" dirty="0"/>
              <a:t>ntegrated </a:t>
            </a:r>
            <a:r>
              <a:rPr lang="en-US" sz="3800" b="1" dirty="0" err="1">
                <a:solidFill>
                  <a:schemeClr val="accent3">
                    <a:lumMod val="50000"/>
                  </a:schemeClr>
                </a:solidFill>
              </a:rPr>
              <a:t>D</a:t>
            </a:r>
            <a:r>
              <a:rPr lang="en-US" sz="3800" dirty="0" err="1"/>
              <a:t>eve</a:t>
            </a:r>
            <a:r>
              <a:rPr lang="en-US" sz="3800" b="1" dirty="0" err="1">
                <a:solidFill>
                  <a:schemeClr val="accent3">
                    <a:lumMod val="50000"/>
                  </a:schemeClr>
                </a:solidFill>
              </a:rPr>
              <a:t>L</a:t>
            </a:r>
            <a:r>
              <a:rPr lang="en-US" sz="3800" dirty="0" err="1"/>
              <a:t>opment</a:t>
            </a:r>
            <a:r>
              <a:rPr lang="en-US" sz="3800" dirty="0"/>
              <a:t> </a:t>
            </a:r>
            <a:r>
              <a:rPr lang="en-US" sz="3800" b="1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sz="3800" dirty="0"/>
              <a:t>nvironment (IDLE) </a:t>
            </a:r>
            <a:r>
              <a:rPr lang="en-US" sz="3500" dirty="0"/>
              <a:t>= an IDE!</a:t>
            </a:r>
          </a:p>
          <a:p>
            <a:pPr lvl="1"/>
            <a:r>
              <a:rPr lang="en-US" dirty="0"/>
              <a:t>IDLE ships with most Python versions</a:t>
            </a:r>
          </a:p>
          <a:p>
            <a:pPr eaLnBrk="1" hangingPunct="1"/>
            <a:endParaRPr lang="en-US" dirty="0"/>
          </a:p>
          <a:p>
            <a:pPr marL="0" indent="0">
              <a:buNone/>
            </a:pPr>
            <a:r>
              <a:rPr lang="en-US" b="1" dirty="0"/>
              <a:t>Interactive</a:t>
            </a:r>
            <a:r>
              <a:rPr lang="en-US" dirty="0"/>
              <a:t> </a:t>
            </a:r>
            <a:r>
              <a:rPr lang="en-US" b="1" dirty="0"/>
              <a:t>mode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You tell Python what to do, and it will do it immediately</a:t>
            </a:r>
          </a:p>
          <a:p>
            <a:pPr lvl="1"/>
            <a:r>
              <a:rPr lang="en-US" i="1" dirty="0">
                <a:solidFill>
                  <a:srgbClr val="000000"/>
                </a:solidFill>
              </a:rPr>
              <a:t>We’ll start out working in this mode for CH 1 and 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Script</a:t>
            </a:r>
            <a:r>
              <a:rPr lang="en-US" dirty="0"/>
              <a:t> </a:t>
            </a:r>
            <a:r>
              <a:rPr lang="en-US" b="1" dirty="0"/>
              <a:t>mode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You write, edit, load, and save python programs (just like you write a document in a word processor). 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Jargon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702258"/>
            <a:ext cx="8305800" cy="4542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Statement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Single unit in programming language that performs some action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  <a:latin typeface="Courier New" pitchFamily="-65" charset="0"/>
              <a:ea typeface="ＭＳ Ｐゴシック" pitchFamily="-65" charset="-128"/>
            </a:endParaRPr>
          </a:p>
          <a:p>
            <a:pPr marL="0" indent="0">
              <a:buNone/>
            </a:pPr>
            <a:r>
              <a:rPr lang="en-US" b="1" dirty="0"/>
              <a:t>String</a:t>
            </a:r>
            <a:r>
              <a:rPr lang="en-US" dirty="0"/>
              <a:t>: Sequence of characters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Expression</a:t>
            </a:r>
            <a:r>
              <a:rPr lang="en-US" dirty="0"/>
              <a:t>: </a:t>
            </a:r>
            <a:r>
              <a:rPr lang="en-US" dirty="0">
                <a:cs typeface="Times New Roman" pitchFamily="-65" charset="0"/>
              </a:rPr>
              <a:t>Something which has a value or that can be evaluated to a single value</a:t>
            </a:r>
          </a:p>
          <a:p>
            <a:pPr lvl="2">
              <a:lnSpc>
                <a:spcPct val="90000"/>
              </a:lnSpc>
            </a:pPr>
            <a:endParaRPr lang="en-US" sz="1600" dirty="0">
              <a:solidFill>
                <a:srgbClr val="FF0000"/>
              </a:solidFill>
              <a:latin typeface="Courier New" pitchFamily="-65" charset="0"/>
              <a:ea typeface="ＭＳ Ｐゴシック" pitchFamily="-65" charset="-128"/>
              <a:cs typeface="Times New Roman" pitchFamily="-65" charset="0"/>
            </a:endParaRPr>
          </a:p>
          <a:p>
            <a:pPr marL="0" indent="0">
              <a:buNone/>
            </a:pPr>
            <a:r>
              <a:rPr lang="en-US" b="1" dirty="0"/>
              <a:t>Code</a:t>
            </a:r>
            <a:r>
              <a:rPr lang="en-US" dirty="0"/>
              <a:t>: Sequence of programming statements</a:t>
            </a:r>
          </a:p>
        </p:txBody>
      </p:sp>
    </p:spTree>
    <p:extLst>
      <p:ext uri="{BB962C8B-B14F-4D97-AF65-F5344CB8AC3E}">
        <p14:creationId xmlns:p14="http://schemas.microsoft.com/office/powerpoint/2010/main" val="153234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involves…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625609"/>
          </a:xfrm>
        </p:spPr>
        <p:txBody>
          <a:bodyPr>
            <a:normAutofit fontScale="92500"/>
          </a:bodyPr>
          <a:lstStyle/>
          <a:p>
            <a:pPr marL="633222" indent="-514350">
              <a:lnSpc>
                <a:spcPct val="120000"/>
              </a:lnSpc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Breaking down a problem into concrete steps that a computer can perform</a:t>
            </a:r>
          </a:p>
          <a:p>
            <a:pPr marL="633222" indent="-514350">
              <a:lnSpc>
                <a:spcPct val="110000"/>
              </a:lnSpc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Writing these steps in a language the computer can understand</a:t>
            </a:r>
          </a:p>
          <a:p>
            <a:pPr marL="633222" indent="-514350">
              <a:lnSpc>
                <a:spcPct val="120000"/>
              </a:lnSpc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Resolving any issues caused by your solution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We’ll learn how to do this process in I210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/>
              <a:t>Key to learning: lots of practice! </a:t>
            </a:r>
            <a:br>
              <a:rPr lang="en-US" dirty="0"/>
            </a:br>
            <a:r>
              <a:rPr lang="en-US" dirty="0"/>
              <a:t>We’ll have in-class activities, labs, group projects, assignments….</a:t>
            </a:r>
          </a:p>
        </p:txBody>
      </p:sp>
    </p:spTree>
    <p:extLst>
      <p:ext uri="{BB962C8B-B14F-4D97-AF65-F5344CB8AC3E}">
        <p14:creationId xmlns:p14="http://schemas.microsoft.com/office/powerpoint/2010/main" val="3290700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Jargon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Comment</a:t>
            </a:r>
            <a:r>
              <a:rPr lang="en-US" dirty="0"/>
              <a:t>: Note in source code meant only for programmers; ignored by computer</a:t>
            </a:r>
          </a:p>
          <a:p>
            <a:pPr lvl="1" eaLnBrk="1" hangingPunct="1"/>
            <a:r>
              <a:rPr lang="en-US" dirty="0">
                <a:ea typeface="ＭＳ Ｐゴシック" pitchFamily="-65" charset="-128"/>
              </a:rPr>
              <a:t>Start comments with </a:t>
            </a:r>
            <a:r>
              <a:rPr lang="en-US" sz="3000" b="1" dirty="0">
                <a:solidFill>
                  <a:srgbClr val="000000"/>
                </a:solidFill>
                <a:latin typeface="Courier New" pitchFamily="-65" charset="0"/>
                <a:ea typeface="ＭＳ Ｐゴシック" pitchFamily="-65" charset="-128"/>
              </a:rPr>
              <a:t>#</a:t>
            </a:r>
          </a:p>
          <a:p>
            <a:pPr lvl="1" eaLnBrk="1" hangingPunct="1"/>
            <a:r>
              <a:rPr lang="en-US" dirty="0">
                <a:ea typeface="ＭＳ Ｐゴシック" pitchFamily="-65" charset="-128"/>
              </a:rPr>
              <a:t>Use opening block of comments</a:t>
            </a:r>
          </a:p>
          <a:p>
            <a:pPr lvl="1" eaLnBrk="1" hangingPunct="1"/>
            <a:endParaRPr lang="en-US" dirty="0">
              <a:ea typeface="ＭＳ Ｐゴシック" pitchFamily="-65" charset="-128"/>
            </a:endParaRPr>
          </a:p>
          <a:p>
            <a:pPr marL="0" indent="0">
              <a:buNone/>
            </a:pPr>
            <a:r>
              <a:rPr lang="en-US" b="1" dirty="0"/>
              <a:t>Blank Lines</a:t>
            </a:r>
          </a:p>
          <a:p>
            <a:pPr lvl="1" eaLnBrk="1" hangingPunct="1"/>
            <a:r>
              <a:rPr lang="en-US" dirty="0">
                <a:ea typeface="ＭＳ Ｐゴシック" pitchFamily="-65" charset="-128"/>
              </a:rPr>
              <a:t>Also (generally) ignored by computer</a:t>
            </a:r>
          </a:p>
          <a:p>
            <a:pPr lvl="1" eaLnBrk="1" hangingPunct="1"/>
            <a:r>
              <a:rPr lang="en-US" dirty="0">
                <a:ea typeface="ＭＳ Ｐゴシック" pitchFamily="-65" charset="-128"/>
              </a:rPr>
              <a:t>Use for legibility; keep related code together</a:t>
            </a:r>
          </a:p>
          <a:p>
            <a:pPr marL="457200" lvl="1" indent="0">
              <a:buNone/>
            </a:pPr>
            <a:endParaRPr lang="en-US" i="1" dirty="0">
              <a:ea typeface="ＭＳ Ｐゴシック" pitchFamily="-65" charset="-128"/>
            </a:endParaRPr>
          </a:p>
          <a:p>
            <a:pPr marL="57150" indent="0">
              <a:buNone/>
            </a:pPr>
            <a:r>
              <a:rPr lang="en-US" i="1" dirty="0">
                <a:ea typeface="ＭＳ Ｐゴシック" pitchFamily="-65" charset="-128"/>
              </a:rPr>
              <a:t>Python cares about </a:t>
            </a:r>
            <a:r>
              <a:rPr lang="en-US" b="1" i="1" dirty="0">
                <a:ea typeface="ＭＳ Ｐゴシック" pitchFamily="-65" charset="-128"/>
              </a:rPr>
              <a:t>whitespace</a:t>
            </a:r>
            <a:r>
              <a:rPr lang="en-US" i="1" dirty="0">
                <a:ea typeface="ＭＳ Ｐゴシック" pitchFamily="-65" charset="-128"/>
              </a:rPr>
              <a:t>! </a:t>
            </a:r>
          </a:p>
          <a:p>
            <a:pPr lvl="1"/>
            <a:r>
              <a:rPr lang="en-US" dirty="0">
                <a:ea typeface="ＭＳ Ｐゴシック" pitchFamily="-65" charset="-128"/>
              </a:rPr>
              <a:t>New lines (hitting Return/Enter) and tabs</a:t>
            </a:r>
          </a:p>
        </p:txBody>
      </p:sp>
    </p:spTree>
    <p:extLst>
      <p:ext uri="{BB962C8B-B14F-4D97-AF65-F5344CB8AC3E}">
        <p14:creationId xmlns:p14="http://schemas.microsoft.com/office/powerpoint/2010/main" val="288433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Jargon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756296"/>
            <a:ext cx="8229600" cy="449210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Syntax highlighting</a:t>
            </a:r>
            <a:r>
              <a:rPr lang="en-US" dirty="0"/>
              <a:t>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Displaying programming </a:t>
            </a:r>
            <a:br>
              <a:rPr lang="en-US" dirty="0"/>
            </a:br>
            <a:r>
              <a:rPr lang="en-US" dirty="0"/>
              <a:t>code in different colors or </a:t>
            </a:r>
            <a:br>
              <a:rPr lang="en-US" dirty="0"/>
            </a:br>
            <a:r>
              <a:rPr lang="en-US" dirty="0"/>
              <a:t>fonts, according to the </a:t>
            </a:r>
            <a:br>
              <a:rPr lang="en-US" dirty="0"/>
            </a:br>
            <a:r>
              <a:rPr lang="en-US" dirty="0"/>
              <a:t>category of each item</a:t>
            </a:r>
          </a:p>
          <a:p>
            <a:pPr eaLnBrk="1" hangingPunct="1"/>
            <a:endParaRPr lang="en-US" b="1" dirty="0">
              <a:ea typeface="ＭＳ Ｐゴシック" pitchFamily="-65" charset="-128"/>
            </a:endParaRPr>
          </a:p>
          <a:p>
            <a:pPr marL="0" indent="0">
              <a:buNone/>
            </a:pPr>
            <a:endParaRPr lang="en-US" b="1" dirty="0">
              <a:ea typeface="ＭＳ Ｐゴシック" pitchFamily="-65" charset="-128"/>
            </a:endParaRPr>
          </a:p>
          <a:p>
            <a:pPr marL="0" indent="0">
              <a:buNone/>
            </a:pPr>
            <a:endParaRPr lang="en-US" b="1" dirty="0">
              <a:ea typeface="ＭＳ Ｐゴシック" pitchFamily="-65" charset="-128"/>
            </a:endParaRPr>
          </a:p>
          <a:p>
            <a:pPr eaLnBrk="1" hangingPunct="1"/>
            <a:endParaRPr lang="en-US" b="1" dirty="0">
              <a:ea typeface="ＭＳ Ｐゴシック" pitchFamily="-65" charset="-128"/>
            </a:endParaRPr>
          </a:p>
          <a:p>
            <a:pPr marL="0" indent="0">
              <a:buNone/>
            </a:pPr>
            <a:r>
              <a:rPr lang="en-US" b="1" dirty="0">
                <a:ea typeface="ＭＳ Ｐゴシック" pitchFamily="-65" charset="-128"/>
              </a:rPr>
              <a:t>Bug</a:t>
            </a:r>
            <a:r>
              <a:rPr lang="en-US" dirty="0">
                <a:ea typeface="ＭＳ Ｐゴシック" pitchFamily="-65" charset="-128"/>
              </a:rPr>
              <a:t>: Error in programming 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36" y="1756296"/>
            <a:ext cx="3874566" cy="27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Bugs! You will get lots of them!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83090"/>
            <a:ext cx="6324600" cy="52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1800" y="6019801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Even expert programmers get bugs all the time!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43200"/>
            <a:ext cx="2015276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32338" y="514933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Admiral Grace Hopper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3C026F-D557-458A-ABD9-5A84390FE2C8}"/>
              </a:ext>
            </a:extLst>
          </p:cNvPr>
          <p:cNvCxnSpPr/>
          <p:nvPr/>
        </p:nvCxnSpPr>
        <p:spPr>
          <a:xfrm>
            <a:off x="2561493" y="5518666"/>
            <a:ext cx="3974123" cy="8203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971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Syntax errors</a:t>
            </a:r>
          </a:p>
          <a:p>
            <a:pPr lvl="1"/>
            <a:r>
              <a:rPr lang="en-US" i="1" dirty="0"/>
              <a:t>The computer doesn’t understand what I wrote, because I made a typo.</a:t>
            </a:r>
          </a:p>
          <a:p>
            <a:pPr lvl="1"/>
            <a:r>
              <a:rPr lang="en-US" dirty="0"/>
              <a:t>English: </a:t>
            </a:r>
            <a:r>
              <a:rPr lang="en-US" dirty="0">
                <a:solidFill>
                  <a:srgbClr val="3366FF"/>
                </a:solidFill>
              </a:rPr>
              <a:t>“I hope you all </a:t>
            </a:r>
            <a:r>
              <a:rPr lang="en-US" u="sng" dirty="0" err="1">
                <a:solidFill>
                  <a:srgbClr val="3366FF"/>
                </a:solidFill>
              </a:rPr>
              <a:t>hav</a:t>
            </a:r>
            <a:r>
              <a:rPr lang="en-US" dirty="0">
                <a:solidFill>
                  <a:srgbClr val="3366FF"/>
                </a:solidFill>
              </a:rPr>
              <a:t> a good day!”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Semantic errors</a:t>
            </a:r>
          </a:p>
          <a:p>
            <a:pPr lvl="1"/>
            <a:r>
              <a:rPr lang="en-US" i="1" dirty="0"/>
              <a:t>What I wrote doesn’t make sense in that order.</a:t>
            </a:r>
          </a:p>
          <a:p>
            <a:pPr lvl="1"/>
            <a:r>
              <a:rPr lang="en-US" dirty="0"/>
              <a:t>English: </a:t>
            </a:r>
            <a:r>
              <a:rPr lang="en-US" dirty="0">
                <a:solidFill>
                  <a:srgbClr val="3366FF"/>
                </a:solidFill>
              </a:rPr>
              <a:t>“Hope day good all you have!”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You are much smarter than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41981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I210 – Introduction to Programming </a:t>
            </a:r>
            <a:r>
              <a:rPr lang="en-US"/>
              <a:t>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1418350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IDLE: Interactive Mode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61728"/>
            <a:ext cx="8229600" cy="473907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a typeface="ＭＳ Ｐゴシック" pitchFamily="34" charset="-128"/>
              </a:rPr>
              <a:t>IDLE’s initial window </a:t>
            </a:r>
            <a:br>
              <a:rPr lang="en-US" b="1" dirty="0">
                <a:ea typeface="ＭＳ Ｐゴシック" pitchFamily="34" charset="-128"/>
              </a:rPr>
            </a:br>
            <a:r>
              <a:rPr lang="en-US" sz="2400" i="1" dirty="0">
                <a:ea typeface="ＭＳ Ｐゴシック" pitchFamily="34" charset="-128"/>
              </a:rPr>
              <a:t>Make sure you have 3.X</a:t>
            </a:r>
          </a:p>
          <a:p>
            <a:pPr marL="0" indent="0">
              <a:buNone/>
            </a:pPr>
            <a:r>
              <a:rPr lang="en-US" dirty="0">
                <a:ea typeface="ＭＳ Ｐゴシック" pitchFamily="34" charset="-128"/>
              </a:rPr>
              <a:t>You can type in an expression and get an immediate result (</a:t>
            </a:r>
            <a:r>
              <a:rPr lang="en-US" dirty="0">
                <a:solidFill>
                  <a:srgbClr val="0070C0"/>
                </a:solidFill>
                <a:ea typeface="ＭＳ Ｐゴシック" pitchFamily="34" charset="-128"/>
              </a:rPr>
              <a:t>great for testing!</a:t>
            </a:r>
            <a:r>
              <a:rPr lang="en-US" dirty="0">
                <a:ea typeface="ＭＳ Ｐゴシック" pitchFamily="34" charset="-128"/>
              </a:rPr>
              <a:t>):</a:t>
            </a:r>
          </a:p>
          <a:p>
            <a:pPr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72" y="3617071"/>
            <a:ext cx="5970558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90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Working with Numbers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ＭＳ Ｐゴシック" pitchFamily="34" charset="-128"/>
              </a:rPr>
              <a:t>Numeric types in Python</a:t>
            </a:r>
          </a:p>
          <a:p>
            <a:pPr marL="457200" lvl="1" indent="0">
              <a:buNone/>
            </a:pPr>
            <a:endParaRPr lang="en-US" b="1" dirty="0">
              <a:ea typeface="ＭＳ Ｐゴシック" pitchFamily="34" charset="-128"/>
            </a:endParaRPr>
          </a:p>
          <a:p>
            <a:pPr marL="457200" lvl="1" indent="0">
              <a:buNone/>
            </a:pPr>
            <a:r>
              <a:rPr lang="en-US" b="1" dirty="0">
                <a:ea typeface="ＭＳ Ｐゴシック" pitchFamily="34" charset="-128"/>
              </a:rPr>
              <a:t>Integers</a:t>
            </a:r>
            <a:r>
              <a:rPr lang="en-US" dirty="0">
                <a:ea typeface="ＭＳ Ｐゴシック" pitchFamily="34" charset="-128"/>
              </a:rPr>
              <a:t>: Numbers without a decimal part</a:t>
            </a:r>
          </a:p>
          <a:p>
            <a:pPr lvl="1" eaLnBrk="1" hangingPunct="1">
              <a:buFontTx/>
              <a:buNone/>
            </a:pPr>
            <a:r>
              <a:rPr lang="en-US" sz="360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3600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1, 0, 27, -100</a:t>
            </a:r>
          </a:p>
          <a:p>
            <a:pPr lvl="1" eaLnBrk="1" hangingPunct="1">
              <a:buFontTx/>
              <a:buNone/>
            </a:pPr>
            <a:endParaRPr lang="en-US" sz="2000" b="1" dirty="0">
              <a:solidFill>
                <a:srgbClr val="FF0000"/>
              </a:solidFill>
              <a:latin typeface="Courier New" pitchFamily="49" charset="0"/>
              <a:ea typeface="ＭＳ Ｐゴシック" pitchFamily="34" charset="-128"/>
            </a:endParaRPr>
          </a:p>
          <a:p>
            <a:pPr marL="457200" lvl="1" indent="0">
              <a:buNone/>
            </a:pPr>
            <a:r>
              <a:rPr lang="en-US" b="1" dirty="0">
                <a:ea typeface="ＭＳ Ｐゴシック" pitchFamily="34" charset="-128"/>
              </a:rPr>
              <a:t>Floats </a:t>
            </a:r>
            <a:r>
              <a:rPr lang="en-US" dirty="0">
                <a:ea typeface="ＭＳ Ｐゴシック" pitchFamily="34" charset="-128"/>
              </a:rPr>
              <a:t>(</a:t>
            </a:r>
            <a:r>
              <a:rPr lang="en-US" b="1" dirty="0">
                <a:ea typeface="ＭＳ Ｐゴシック" pitchFamily="34" charset="-128"/>
              </a:rPr>
              <a:t>Floating-Point Numbers</a:t>
            </a:r>
            <a:r>
              <a:rPr lang="en-US" dirty="0">
                <a:ea typeface="ＭＳ Ｐゴシック" pitchFamily="34" charset="-128"/>
              </a:rPr>
              <a:t>): Numbers with a decimal part (even if it’s .0)</a:t>
            </a:r>
          </a:p>
          <a:p>
            <a:pPr lvl="1" eaLnBrk="1" hangingPunct="1">
              <a:buFontTx/>
              <a:buNone/>
            </a:pPr>
            <a:r>
              <a:rPr lang="en-US" sz="360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3600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2.376, -99.1, 1.0</a:t>
            </a:r>
            <a:endParaRPr lang="en-US" sz="36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653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Operators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448869"/>
              </p:ext>
            </p:extLst>
          </p:nvPr>
        </p:nvGraphicFramePr>
        <p:xfrm>
          <a:off x="1524000" y="1250269"/>
          <a:ext cx="9144000" cy="562160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357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/>
                          <a:cs typeface="Calibri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/>
                          <a:cs typeface="Calibri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/>
                          <a:cs typeface="Calibri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/>
                          <a:cs typeface="Calibri"/>
                        </a:rPr>
                        <a:t>Evaluates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85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/>
                          <a:cs typeface="Calibri"/>
                        </a:rPr>
                        <a:t>Addition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 + 3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alibri"/>
                          <a:cs typeface="Calibri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85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/>
                          <a:cs typeface="Calibri"/>
                        </a:rPr>
                        <a:t>Subtraction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</a:t>
                      </a:r>
                      <a:r>
                        <a:rPr lang="en-US" sz="2200" b="1" baseline="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– 3</a:t>
                      </a:r>
                      <a:endParaRPr lang="en-US" sz="2200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85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/>
                          <a:cs typeface="Calibri"/>
                        </a:rPr>
                        <a:t>Multiplication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 *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alibri"/>
                          <a:cs typeface="Calibri"/>
                        </a:rPr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85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/>
                          <a:cs typeface="Calibri"/>
                        </a:rPr>
                        <a:t>Exponentiation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 **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alibri"/>
                          <a:cs typeface="Calibri"/>
                        </a:rPr>
                        <a:t>343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85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/>
                          <a:cs typeface="Calibri"/>
                        </a:rPr>
                        <a:t>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 /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alibri"/>
                          <a:cs typeface="Calibri"/>
                        </a:rPr>
                        <a:t>2.33333333…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85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/>
                          <a:cs typeface="Calibri"/>
                        </a:rPr>
                        <a:t>Integer by Integer Division </a:t>
                      </a:r>
                      <a:br>
                        <a:rPr lang="en-US" sz="2200" dirty="0">
                          <a:latin typeface="Calibri"/>
                          <a:cs typeface="Calibri"/>
                        </a:rPr>
                      </a:br>
                      <a:r>
                        <a:rPr lang="en-US" sz="2200" dirty="0">
                          <a:latin typeface="Calibri"/>
                          <a:cs typeface="Calibri"/>
                        </a:rPr>
                        <a:t>(rounds down)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 //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1753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/>
                          <a:cs typeface="Calibri"/>
                        </a:rPr>
                        <a:t>Modulus (remainder under integer division)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7 %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554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Modulus</a:t>
            </a:r>
            <a:r>
              <a:rPr lang="en-US" dirty="0"/>
              <a:t> gives the remainder under division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alibri"/>
                <a:cs typeface="Calibri"/>
              </a:rPr>
              <a:t>10 mod 3 	</a:t>
            </a:r>
            <a:r>
              <a:rPr lang="en-US" b="1" dirty="0">
                <a:solidFill>
                  <a:schemeClr val="accent2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en-US" b="1" dirty="0">
                <a:solidFill>
                  <a:schemeClr val="accent2"/>
                </a:solidFill>
                <a:latin typeface="Calibri"/>
                <a:cs typeface="Calibri"/>
              </a:rPr>
              <a:t>   1</a:t>
            </a:r>
          </a:p>
          <a:p>
            <a:pPr marL="0" indent="0">
              <a:buNone/>
            </a:pPr>
            <a:r>
              <a:rPr lang="en-US" sz="2400" dirty="0"/>
              <a:t>means </a:t>
            </a:r>
            <a:r>
              <a:rPr lang="en-US" sz="2400" i="1" dirty="0"/>
              <a:t>"what is the integer remainder when 10 is divided by 3?”</a:t>
            </a:r>
            <a:endParaRPr lang="en-US" sz="2400" dirty="0"/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32E9A"/>
                </a:solidFill>
                <a:latin typeface="Calibri"/>
                <a:cs typeface="Calibri"/>
              </a:rPr>
              <a:t>10 mod 2  </a:t>
            </a:r>
            <a:r>
              <a:rPr lang="en-US" b="1" dirty="0">
                <a:solidFill>
                  <a:srgbClr val="732E9A"/>
                </a:solidFill>
                <a:latin typeface="Calibri"/>
                <a:cs typeface="Calibri"/>
                <a:sym typeface="Wingdings"/>
              </a:rPr>
              <a:t>  </a:t>
            </a:r>
            <a:r>
              <a:rPr lang="en-US" b="1" dirty="0">
                <a:solidFill>
                  <a:srgbClr val="732E9A"/>
                </a:solidFill>
                <a:latin typeface="Calibri"/>
                <a:cs typeface="Calibri"/>
              </a:rPr>
              <a:t>  0</a:t>
            </a:r>
            <a:br>
              <a:rPr lang="en-US" b="1" dirty="0">
                <a:solidFill>
                  <a:schemeClr val="accent3"/>
                </a:solidFill>
                <a:latin typeface="Calibri"/>
                <a:cs typeface="Calibri"/>
              </a:rPr>
            </a:br>
            <a:r>
              <a:rPr lang="en-US" sz="2400" dirty="0"/>
              <a:t>because 2 evenly divides 10.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In Python, we use</a:t>
            </a:r>
            <a:r>
              <a:rPr lang="en-US" i="1" dirty="0">
                <a:solidFill>
                  <a:srgbClr val="B50B1B"/>
                </a:solidFill>
              </a:rPr>
              <a:t> </a:t>
            </a:r>
            <a:r>
              <a:rPr lang="en-US" b="1" i="1" dirty="0">
                <a:solidFill>
                  <a:srgbClr val="B50B1B"/>
                </a:solidFill>
              </a:rPr>
              <a:t>% </a:t>
            </a:r>
            <a:r>
              <a:rPr lang="en-US" i="1" dirty="0"/>
              <a:t>for mod.  </a:t>
            </a:r>
            <a:r>
              <a:rPr lang="en-US" b="1" dirty="0">
                <a:solidFill>
                  <a:srgbClr val="B50B1B"/>
                </a:solidFill>
                <a:latin typeface="Calibri"/>
                <a:cs typeface="Calibri"/>
              </a:rPr>
              <a:t>10</a:t>
            </a:r>
            <a:r>
              <a:rPr lang="en-US" dirty="0">
                <a:solidFill>
                  <a:srgbClr val="B50B1B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B50B1B"/>
                </a:solidFill>
                <a:latin typeface="Calibri"/>
                <a:cs typeface="Calibri"/>
              </a:rPr>
              <a:t>% 2  </a:t>
            </a:r>
            <a:r>
              <a:rPr lang="en-US" b="1" dirty="0">
                <a:solidFill>
                  <a:srgbClr val="B50B1B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en-US" b="1" dirty="0">
                <a:solidFill>
                  <a:srgbClr val="B50B1B"/>
                </a:solidFill>
                <a:latin typeface="Calibri"/>
                <a:cs typeface="Calibri"/>
              </a:rPr>
              <a:t>  0</a:t>
            </a:r>
            <a:endParaRPr lang="en-US" dirty="0">
              <a:solidFill>
                <a:srgbClr val="B50B1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26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Functions</a:t>
            </a:r>
          </a:p>
        </p:txBody>
      </p:sp>
      <p:sp>
        <p:nvSpPr>
          <p:cNvPr id="137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75192"/>
            <a:ext cx="8229600" cy="4549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ＭＳ Ｐゴシック" pitchFamily="34" charset="-128"/>
              </a:rPr>
              <a:t>Function</a:t>
            </a:r>
            <a:r>
              <a:rPr lang="en-US" dirty="0">
                <a:ea typeface="ＭＳ Ｐゴシック" pitchFamily="34" charset="-128"/>
              </a:rPr>
              <a:t>: A named collection of programming code that can receive values, do some work, and return values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A </a:t>
            </a:r>
            <a:r>
              <a:rPr lang="en-US" b="1" dirty="0">
                <a:ea typeface="ＭＳ Ｐゴシック" pitchFamily="34" charset="-128"/>
              </a:rPr>
              <a:t>function</a:t>
            </a:r>
            <a:r>
              <a:rPr lang="en-US" dirty="0">
                <a:ea typeface="ＭＳ Ｐゴシック" pitchFamily="34" charset="-128"/>
              </a:rPr>
              <a:t> is like a delivery restaurant: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Make a call :	</a:t>
            </a:r>
            <a:r>
              <a:rPr lang="en-US" i="1" dirty="0">
                <a:ea typeface="ＭＳ Ｐゴシック" pitchFamily="34" charset="-128"/>
              </a:rPr>
              <a:t>I’d like to order a curry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Provide information: 	</a:t>
            </a:r>
            <a:r>
              <a:rPr lang="en-US" i="1" dirty="0">
                <a:ea typeface="ＭＳ Ｐゴシック" pitchFamily="34" charset="-128"/>
              </a:rPr>
              <a:t>I like chicken, spiciness 2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Get something back:   </a:t>
            </a:r>
            <a:r>
              <a:rPr lang="en-US" i="1" dirty="0">
                <a:ea typeface="ＭＳ Ｐゴシック" pitchFamily="34" charset="-128"/>
              </a:rPr>
              <a:t>your food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06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anguages.oberlin.edu/wp-content/uploads/2014/10/learn-foreign-langu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07" y="4233398"/>
            <a:ext cx="3276600" cy="26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42787"/>
            <a:ext cx="8229600" cy="4968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Treat learning to program like learning a foreign language…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0000"/>
                </a:solidFill>
              </a:rPr>
              <a:t>You have to practice using it as much as possible!</a:t>
            </a:r>
          </a:p>
        </p:txBody>
      </p:sp>
    </p:spTree>
    <p:extLst>
      <p:ext uri="{BB962C8B-B14F-4D97-AF65-F5344CB8AC3E}">
        <p14:creationId xmlns:p14="http://schemas.microsoft.com/office/powerpoint/2010/main" val="4147290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Functions</a:t>
            </a:r>
          </a:p>
        </p:txBody>
      </p:sp>
      <p:sp>
        <p:nvSpPr>
          <p:cNvPr id="51203" name="Rectangle 1027"/>
          <p:cNvSpPr>
            <a:spLocks noGrp="1" noChangeArrowheads="1"/>
          </p:cNvSpPr>
          <p:nvPr>
            <p:ph idx="1"/>
          </p:nvPr>
        </p:nvSpPr>
        <p:spPr>
          <a:xfrm>
            <a:off x="1619794" y="1576252"/>
            <a:ext cx="8926286" cy="512934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ea typeface="ＭＳ Ｐゴシック" pitchFamily="34" charset="-128"/>
              </a:rPr>
              <a:t>Values passed </a:t>
            </a:r>
            <a:r>
              <a:rPr lang="en-US" i="1" dirty="0">
                <a:ea typeface="ＭＳ Ｐゴシック" pitchFamily="34" charset="-128"/>
              </a:rPr>
              <a:t>into</a:t>
            </a:r>
            <a:r>
              <a:rPr lang="en-US" dirty="0">
                <a:ea typeface="ＭＳ Ｐゴシック" pitchFamily="34" charset="-128"/>
              </a:rPr>
              <a:t> a function are called </a:t>
            </a:r>
            <a:r>
              <a:rPr lang="en-US" b="1" dirty="0">
                <a:solidFill>
                  <a:srgbClr val="0070C0"/>
                </a:solidFill>
                <a:ea typeface="ＭＳ Ｐゴシック" pitchFamily="34" charset="-128"/>
              </a:rPr>
              <a:t>a</a:t>
            </a:r>
            <a:r>
              <a:rPr lang="en-US" b="1" dirty="0">
                <a:solidFill>
                  <a:srgbClr val="0070C0"/>
                </a:solidFill>
                <a:ea typeface="ＭＳ Ｐゴシック" pitchFamily="34" charset="-128"/>
                <a:cs typeface="Times New Roman" pitchFamily="18" charset="0"/>
              </a:rPr>
              <a:t>rguments</a:t>
            </a:r>
            <a:r>
              <a:rPr lang="en-US" dirty="0">
                <a:ea typeface="ＭＳ Ｐゴシック" pitchFamily="34" charset="-128"/>
                <a:cs typeface="Times New Roman" pitchFamily="18" charset="0"/>
              </a:rPr>
              <a:t>.</a:t>
            </a:r>
            <a:endParaRPr lang="en-US" sz="1800" dirty="0">
              <a:ea typeface="ＭＳ Ｐゴシック" pitchFamily="34" charset="-128"/>
              <a:cs typeface="Times New Roman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ea typeface="ＭＳ Ｐゴシック" pitchFamily="34" charset="-128"/>
                <a:cs typeface="Times New Roman" pitchFamily="18" charset="0"/>
              </a:rPr>
              <a:t>Values sent </a:t>
            </a:r>
            <a:r>
              <a:rPr lang="en-US" i="1" dirty="0">
                <a:ea typeface="ＭＳ Ｐゴシック" pitchFamily="34" charset="-128"/>
                <a:cs typeface="Times New Roman" pitchFamily="18" charset="0"/>
              </a:rPr>
              <a:t>back</a:t>
            </a:r>
            <a:r>
              <a:rPr lang="en-US" dirty="0">
                <a:ea typeface="ＭＳ Ｐゴシック" pitchFamily="34" charset="-128"/>
                <a:cs typeface="Times New Roman" pitchFamily="18" charset="0"/>
              </a:rPr>
              <a:t> by a function are called </a:t>
            </a:r>
            <a:r>
              <a:rPr lang="en-US" b="1" dirty="0">
                <a:solidFill>
                  <a:srgbClr val="00B050"/>
                </a:solidFill>
                <a:ea typeface="ＭＳ Ｐゴシック" pitchFamily="34" charset="-128"/>
                <a:cs typeface="Times New Roman" pitchFamily="18" charset="0"/>
              </a:rPr>
              <a:t>return values</a:t>
            </a:r>
            <a:r>
              <a:rPr lang="en-US" dirty="0">
                <a:ea typeface="ＭＳ Ｐゴシック" pitchFamily="34" charset="-128"/>
                <a:cs typeface="Times New Roman" pitchFamily="18" charset="0"/>
              </a:rPr>
              <a:t>.</a:t>
            </a:r>
            <a:r>
              <a:rPr lang="en-US" b="1" dirty="0">
                <a:ea typeface="ＭＳ Ｐゴシック" pitchFamily="34" charset="-128"/>
                <a:cs typeface="Times New Roman" pitchFamily="18" charset="0"/>
              </a:rPr>
              <a:t> </a:t>
            </a:r>
            <a:endParaRPr lang="en-US" dirty="0">
              <a:ea typeface="ＭＳ Ｐゴシック" pitchFamily="34" charset="-128"/>
              <a:cs typeface="Times New Roman" pitchFamily="18" charset="0"/>
            </a:endParaRPr>
          </a:p>
          <a:p>
            <a:endParaRPr lang="en-US" sz="2000" b="1" dirty="0">
              <a:solidFill>
                <a:srgbClr val="FF0000"/>
              </a:solidFill>
              <a:latin typeface="Courier New" pitchFamily="49" charset="0"/>
              <a:ea typeface="ＭＳ Ｐゴシック" pitchFamily="34" charset="-128"/>
              <a:cs typeface="Times New Roman" pitchFamily="18" charset="0"/>
            </a:endParaRPr>
          </a:p>
          <a:p>
            <a:pPr marL="118872" indent="0">
              <a:buNone/>
            </a:pPr>
            <a:r>
              <a:rPr lang="en-US" sz="3000" dirty="0">
                <a:latin typeface="Calibri"/>
                <a:ea typeface="ＭＳ Ｐゴシック" pitchFamily="34" charset="-128"/>
                <a:cs typeface="Calibri"/>
              </a:rPr>
              <a:t>&gt;&gt;&gt; </a:t>
            </a:r>
            <a:r>
              <a:rPr lang="en-US" sz="3000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abs(</a:t>
            </a:r>
            <a:r>
              <a:rPr lang="en-US" sz="3000" dirty="0">
                <a:solidFill>
                  <a:srgbClr val="0070C0"/>
                </a:solidFill>
                <a:latin typeface="Calibri"/>
                <a:ea typeface="ＭＳ Ｐゴシック" pitchFamily="34" charset="-128"/>
                <a:cs typeface="Calibri"/>
              </a:rPr>
              <a:t>-10</a:t>
            </a:r>
            <a:r>
              <a:rPr lang="en-US" sz="3000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118872" indent="0">
              <a:buNone/>
            </a:pPr>
            <a:r>
              <a:rPr lang="en-US" sz="3000" dirty="0">
                <a:solidFill>
                  <a:srgbClr val="00B050"/>
                </a:solidFill>
                <a:latin typeface="Calibri"/>
                <a:ea typeface="ＭＳ Ｐゴシック" pitchFamily="34" charset="-128"/>
                <a:cs typeface="Calibri"/>
              </a:rPr>
              <a:t>10</a:t>
            </a:r>
          </a:p>
          <a:p>
            <a:pPr marL="118872" indent="0">
              <a:buNone/>
            </a:pPr>
            <a:endParaRPr lang="en-US" sz="2000" b="1" dirty="0">
              <a:solidFill>
                <a:srgbClr val="FF0000"/>
              </a:solidFill>
              <a:latin typeface="Courier New" pitchFamily="49" charset="0"/>
              <a:ea typeface="ＭＳ Ｐゴシック" pitchFamily="34" charset="-128"/>
            </a:endParaRPr>
          </a:p>
          <a:p>
            <a:r>
              <a:rPr lang="en-US" b="1" dirty="0">
                <a:solidFill>
                  <a:srgbClr val="FF0000"/>
                </a:solidFill>
                <a:ea typeface="ＭＳ Ｐゴシック" pitchFamily="34" charset="-128"/>
              </a:rPr>
              <a:t>abs()</a:t>
            </a:r>
            <a:r>
              <a:rPr lang="en-US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dirty="0">
                <a:ea typeface="ＭＳ Ｐゴシック" pitchFamily="34" charset="-128"/>
              </a:rPr>
              <a:t>is a function that takes </a:t>
            </a:r>
            <a:r>
              <a:rPr lang="en-US" dirty="0">
                <a:solidFill>
                  <a:srgbClr val="0070C0"/>
                </a:solidFill>
                <a:ea typeface="ＭＳ Ｐゴシック" pitchFamily="34" charset="-128"/>
              </a:rPr>
              <a:t>a number </a:t>
            </a:r>
            <a:r>
              <a:rPr lang="en-US" dirty="0">
                <a:ea typeface="ＭＳ Ｐゴシック" pitchFamily="34" charset="-128"/>
              </a:rPr>
              <a:t>as an argument, and returns </a:t>
            </a:r>
            <a:r>
              <a:rPr lang="en-US" dirty="0">
                <a:solidFill>
                  <a:srgbClr val="00B050"/>
                </a:solidFill>
                <a:ea typeface="ＭＳ Ｐゴシック" pitchFamily="34" charset="-128"/>
              </a:rPr>
              <a:t>the absolute value of that number</a:t>
            </a:r>
            <a:r>
              <a:rPr lang="en-US" dirty="0">
                <a:ea typeface="ＭＳ Ｐゴシック" pitchFamily="34" charset="-128"/>
              </a:rPr>
              <a:t>.</a:t>
            </a:r>
            <a:endParaRPr lang="en-US" sz="3200" dirty="0"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39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float() and </a:t>
            </a:r>
            <a:r>
              <a:rPr lang="en-US" dirty="0" err="1">
                <a:ea typeface="ＭＳ Ｐゴシック" pitchFamily="34" charset="-128"/>
              </a:rPr>
              <a:t>int</a:t>
            </a:r>
            <a:r>
              <a:rPr lang="en-US" dirty="0">
                <a:ea typeface="ＭＳ Ｐゴシック" pitchFamily="34" charset="-128"/>
              </a:rPr>
              <a:t>() functions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81200" y="1648217"/>
            <a:ext cx="8229600" cy="5133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convert an integer into a float, we can use the </a:t>
            </a:r>
            <a:r>
              <a:rPr lang="en-US" b="1" dirty="0">
                <a:solidFill>
                  <a:srgbClr val="FF0000"/>
                </a:solidFill>
              </a:rPr>
              <a:t>float() </a:t>
            </a:r>
            <a:r>
              <a:rPr lang="en-US" dirty="0"/>
              <a:t>function OR multiply/divide by a decimal number.</a:t>
            </a:r>
          </a:p>
          <a:p>
            <a:r>
              <a:rPr lang="en-US" dirty="0"/>
              <a:t>If we use the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function on a float, it will chop off the decimal part!</a:t>
            </a:r>
          </a:p>
          <a:p>
            <a:r>
              <a:rPr lang="en-US" dirty="0"/>
              <a:t>A calculation that </a:t>
            </a:r>
            <a:br>
              <a:rPr lang="en-US" dirty="0"/>
            </a:br>
            <a:r>
              <a:rPr lang="en-US" dirty="0"/>
              <a:t>involves a float will </a:t>
            </a:r>
            <a:br>
              <a:rPr lang="en-US" dirty="0"/>
            </a:br>
            <a:r>
              <a:rPr lang="en-US" dirty="0"/>
              <a:t>also return a float.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4078062"/>
            <a:ext cx="3619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58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Boolean values</a:t>
            </a:r>
            <a:br>
              <a:rPr lang="en-US" b="1" dirty="0"/>
            </a:br>
            <a:r>
              <a:rPr lang="en-US" dirty="0"/>
              <a:t>In addition to a numeric value, an expression can resolve to either </a:t>
            </a:r>
            <a:r>
              <a:rPr lang="en-US" b="1" dirty="0">
                <a:solidFill>
                  <a:srgbClr val="FF0000"/>
                </a:solidFill>
              </a:rPr>
              <a:t>True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0070C0"/>
                </a:solidFill>
              </a:rPr>
              <a:t>False</a:t>
            </a:r>
            <a:r>
              <a:rPr lang="en-US" dirty="0"/>
              <a:t>.</a:t>
            </a:r>
          </a:p>
          <a:p>
            <a:r>
              <a:rPr lang="en-US" dirty="0"/>
              <a:t>We have a number of operators that express these relationships: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84" y="3665346"/>
            <a:ext cx="5666088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44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 Operators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683370"/>
              </p:ext>
            </p:extLst>
          </p:nvPr>
        </p:nvGraphicFramePr>
        <p:xfrm>
          <a:off x="1981200" y="1600200"/>
          <a:ext cx="8305800" cy="4270920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376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/>
                          <a:cs typeface="Calibri"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/>
                          <a:cs typeface="Calibri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/>
                          <a:cs typeface="Calibri"/>
                        </a:rPr>
                        <a:t>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/>
                          <a:cs typeface="Calibri"/>
                        </a:rPr>
                        <a:t>Truth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7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/>
                          <a:cs typeface="Calibri"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Equals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</a:rPr>
                        <a:t>5 ==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7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/>
                          <a:cs typeface="Calibri"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Not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</a:rPr>
                        <a:t>5 !=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7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/>
                          <a:cs typeface="Calibri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Greater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</a:rPr>
                        <a:t>5 &gt;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7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/>
                          <a:cs typeface="Calibri"/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Greater Than or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</a:rPr>
                        <a:t>5 &gt;=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7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/>
                          <a:cs typeface="Calibri"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Less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</a:rPr>
                        <a:t>5 &lt;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37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/>
                          <a:cs typeface="Calibri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Less Than or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</a:rPr>
                        <a:t>5 &lt;=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62816" y="5987920"/>
            <a:ext cx="8324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/>
                <a:cs typeface="Cambria"/>
              </a:rPr>
              <a:t>* Be sure to note that we use </a:t>
            </a:r>
            <a:r>
              <a:rPr lang="en-US" sz="2000" dirty="0">
                <a:solidFill>
                  <a:srgbClr val="FF0000"/>
                </a:solidFill>
                <a:latin typeface="Cambria"/>
                <a:cs typeface="Cambria"/>
              </a:rPr>
              <a:t>==</a:t>
            </a:r>
            <a:r>
              <a:rPr lang="en-US" sz="2000" dirty="0">
                <a:latin typeface="Cambria"/>
                <a:cs typeface="Cambria"/>
              </a:rPr>
              <a:t> for equality.  </a:t>
            </a:r>
            <a:r>
              <a:rPr lang="en-US" sz="2000" dirty="0">
                <a:solidFill>
                  <a:srgbClr val="FF0000"/>
                </a:solidFill>
                <a:latin typeface="Cambria"/>
                <a:cs typeface="Cambria"/>
              </a:rPr>
              <a:t>= </a:t>
            </a:r>
            <a:r>
              <a:rPr lang="en-US" sz="2000" dirty="0">
                <a:latin typeface="Cambria"/>
                <a:cs typeface="Cambria"/>
              </a:rPr>
              <a:t>has a different meaning.</a:t>
            </a:r>
          </a:p>
        </p:txBody>
      </p:sp>
    </p:spTree>
    <p:extLst>
      <p:ext uri="{BB962C8B-B14F-4D97-AF65-F5344CB8AC3E}">
        <p14:creationId xmlns:p14="http://schemas.microsoft.com/office/powerpoint/2010/main" val="1240510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Variables</a:t>
            </a:r>
            <a:r>
              <a:rPr lang="en-US" dirty="0"/>
              <a:t> store information in your program</a:t>
            </a:r>
          </a:p>
          <a:p>
            <a:pPr lvl="1"/>
            <a:r>
              <a:rPr lang="en-US" dirty="0"/>
              <a:t>A variable is a placeholder for values</a:t>
            </a:r>
          </a:p>
          <a:p>
            <a:pPr lvl="1"/>
            <a:r>
              <a:rPr lang="en-US" dirty="0"/>
              <a:t>You can assign different values to variables, and you change the value of a variable over time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i="1" dirty="0"/>
              <a:t>Example</a:t>
            </a:r>
            <a:r>
              <a:rPr lang="en-US" dirty="0"/>
              <a:t> 			</a:t>
            </a:r>
            <a:r>
              <a:rPr lang="en-US" b="1" dirty="0">
                <a:solidFill>
                  <a:srgbClr val="FF0000"/>
                </a:solidFill>
              </a:rPr>
              <a:t>price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936064" y="4122381"/>
            <a:ext cx="2667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08290" y="4203441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749386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Variables</a:t>
            </a:r>
            <a:r>
              <a:rPr lang="en-US" dirty="0"/>
              <a:t> store information in your program</a:t>
            </a:r>
          </a:p>
          <a:p>
            <a:pPr lvl="1"/>
            <a:r>
              <a:rPr lang="en-US" dirty="0"/>
              <a:t>A variable is a placeholder for values</a:t>
            </a:r>
          </a:p>
          <a:p>
            <a:pPr lvl="1"/>
            <a:r>
              <a:rPr lang="en-US" dirty="0"/>
              <a:t>You can assign different values to variables, and you change the value of a variable over time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i="1" dirty="0"/>
              <a:t>Example</a:t>
            </a:r>
            <a:r>
              <a:rPr lang="en-US" dirty="0"/>
              <a:t> 			</a:t>
            </a:r>
            <a:r>
              <a:rPr lang="en-US" b="1" dirty="0">
                <a:solidFill>
                  <a:srgbClr val="FF0000"/>
                </a:solidFill>
              </a:rPr>
              <a:t>price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936064" y="4122381"/>
            <a:ext cx="2667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08290" y="4203441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9406031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5111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Variable names are </a:t>
            </a:r>
            <a:r>
              <a:rPr lang="en-US" sz="3000" b="1" dirty="0"/>
              <a:t>unique</a:t>
            </a:r>
            <a:r>
              <a:rPr lang="en-US" sz="3000" dirty="0"/>
              <a:t> and </a:t>
            </a:r>
            <a:r>
              <a:rPr lang="en-US" sz="3000" b="1" dirty="0"/>
              <a:t>case-sensitive</a:t>
            </a:r>
            <a:endParaRPr lang="en-US" sz="3000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name</a:t>
            </a:r>
            <a:r>
              <a:rPr lang="en-US" dirty="0"/>
              <a:t>   and   </a:t>
            </a:r>
            <a:r>
              <a:rPr lang="en-US" b="1" dirty="0" err="1">
                <a:solidFill>
                  <a:srgbClr val="FF0000"/>
                </a:solidFill>
              </a:rPr>
              <a:t>nAme</a:t>
            </a:r>
            <a:r>
              <a:rPr lang="en-US" dirty="0"/>
              <a:t>   are NOT the same!!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/>
              <a:t>A variable contains </a:t>
            </a:r>
            <a:r>
              <a:rPr lang="en-US" sz="3000" b="1" dirty="0"/>
              <a:t>data that has a type </a:t>
            </a:r>
            <a:br>
              <a:rPr lang="en-US" sz="3000" dirty="0"/>
            </a:br>
            <a:r>
              <a:rPr lang="en-US" sz="3000" i="1" dirty="0"/>
              <a:t>(e.g. integer, string)</a:t>
            </a:r>
          </a:p>
          <a:p>
            <a:pPr lvl="1"/>
            <a:r>
              <a:rPr lang="en-US" dirty="0"/>
              <a:t>Python does not require you to declare that type when declaring a variable – it figures it out.</a:t>
            </a:r>
          </a:p>
          <a:p>
            <a:pPr lvl="1"/>
            <a:r>
              <a:rPr lang="en-US" dirty="0"/>
              <a:t>You can even change the value of a variable to a different type of data!</a:t>
            </a:r>
          </a:p>
        </p:txBody>
      </p:sp>
    </p:spTree>
    <p:extLst>
      <p:ext uri="{BB962C8B-B14F-4D97-AF65-F5344CB8AC3E}">
        <p14:creationId xmlns:p14="http://schemas.microsoft.com/office/powerpoint/2010/main" val="107065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Definitions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dirty="0"/>
              <a:t>A variable is created using a </a:t>
            </a:r>
            <a:r>
              <a:rPr lang="en-US" b="1" dirty="0"/>
              <a:t>declaration</a:t>
            </a:r>
            <a:r>
              <a:rPr lang="en-US" dirty="0"/>
              <a:t>:</a:t>
            </a:r>
          </a:p>
          <a:p>
            <a:pPr algn="ctr">
              <a:lnSpc>
                <a:spcPct val="140000"/>
              </a:lnSpc>
              <a:buFont typeface="Wingdings" pitchFamily="2" charset="2"/>
              <a:buNone/>
            </a:pP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my_number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 = 3</a:t>
            </a:r>
            <a:endParaRPr lang="en-US" dirty="0"/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The value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here is the </a:t>
            </a:r>
            <a:r>
              <a:rPr lang="en-US" b="1" dirty="0"/>
              <a:t>initial value </a:t>
            </a:r>
            <a:r>
              <a:rPr lang="en-US" dirty="0"/>
              <a:t>of the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variable is </a:t>
            </a:r>
            <a:r>
              <a:rPr lang="en-US" b="1" dirty="0"/>
              <a:t>assigned</a:t>
            </a:r>
            <a:r>
              <a:rPr lang="en-US" dirty="0"/>
              <a:t> further values using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=</a:t>
            </a:r>
            <a:r>
              <a:rPr lang="en-US" dirty="0"/>
              <a:t> </a:t>
            </a:r>
            <a:r>
              <a:rPr lang="en-US" i="1" dirty="0"/>
              <a:t>(assignment operator)</a:t>
            </a:r>
          </a:p>
          <a:p>
            <a:pPr algn="ctr">
              <a:buFont typeface="Wingdings" pitchFamily="2" charset="2"/>
              <a:buNone/>
            </a:pP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my_number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 = 6 *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3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93040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u="sng" dirty="0"/>
              <a:t>Legal variable names</a:t>
            </a:r>
            <a:r>
              <a:rPr lang="en-US" sz="3600" dirty="0"/>
              <a:t>:</a:t>
            </a:r>
          </a:p>
          <a:p>
            <a:pPr lvl="1"/>
            <a:r>
              <a:rPr lang="en-US" sz="3100" dirty="0"/>
              <a:t>Contain only numbers, letters, and underscores</a:t>
            </a:r>
          </a:p>
          <a:p>
            <a:pPr lvl="1"/>
            <a:r>
              <a:rPr lang="en-US" sz="3100" dirty="0"/>
              <a:t>But don’t start with a number</a:t>
            </a:r>
          </a:p>
          <a:p>
            <a:pPr lvl="2"/>
            <a:r>
              <a:rPr lang="en-US" sz="2600" dirty="0"/>
              <a:t>Starting with </a:t>
            </a:r>
            <a:r>
              <a:rPr lang="en-US" sz="2600" b="1" dirty="0">
                <a:solidFill>
                  <a:srgbClr val="FF0000"/>
                </a:solidFill>
              </a:rPr>
              <a:t>_</a:t>
            </a:r>
            <a:r>
              <a:rPr lang="en-US" sz="2600" dirty="0"/>
              <a:t> means something special (for now, don’t)</a:t>
            </a:r>
          </a:p>
          <a:p>
            <a:pPr lvl="1"/>
            <a:r>
              <a:rPr lang="en-US" sz="3100" dirty="0"/>
              <a:t>Can’t use certain words (</a:t>
            </a:r>
            <a:r>
              <a:rPr lang="en-US" sz="3100" b="1" dirty="0"/>
              <a:t>reserved</a:t>
            </a:r>
            <a:r>
              <a:rPr lang="en-US" sz="3100" dirty="0"/>
              <a:t> or </a:t>
            </a:r>
            <a:r>
              <a:rPr lang="en-US" sz="3100" b="1" dirty="0"/>
              <a:t>keywords</a:t>
            </a:r>
            <a:r>
              <a:rPr lang="en-US" sz="3100" dirty="0"/>
              <a:t>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/>
              <a:t>Keywords in Python 3.4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False		None	True		and			as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assert	break	class		continue	</a:t>
            </a:r>
            <a:r>
              <a:rPr lang="en-US" dirty="0" err="1">
                <a:solidFill>
                  <a:srgbClr val="7030A0"/>
                </a:solidFill>
              </a:rPr>
              <a:t>def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</a:rPr>
              <a:t>del		</a:t>
            </a:r>
            <a:r>
              <a:rPr lang="en-US" dirty="0" err="1">
                <a:solidFill>
                  <a:srgbClr val="7030A0"/>
                </a:solidFill>
              </a:rPr>
              <a:t>elif</a:t>
            </a:r>
            <a:r>
              <a:rPr lang="en-US" dirty="0">
                <a:solidFill>
                  <a:srgbClr val="7030A0"/>
                </a:solidFill>
              </a:rPr>
              <a:t>		else		except		finally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for		from	global		if			import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in		is		lambda		nonlocal	not	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or 		pass	raise		return		try	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while	with	yield</a:t>
            </a:r>
          </a:p>
        </p:txBody>
      </p:sp>
    </p:spTree>
    <p:extLst>
      <p:ext uri="{BB962C8B-B14F-4D97-AF65-F5344CB8AC3E}">
        <p14:creationId xmlns:p14="http://schemas.microsoft.com/office/powerpoint/2010/main" val="428307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Good naming:</a:t>
            </a:r>
          </a:p>
          <a:p>
            <a:pPr lvl="1"/>
            <a:r>
              <a:rPr lang="en-US" dirty="0"/>
              <a:t>Is descriptive! (</a:t>
            </a:r>
            <a:r>
              <a:rPr lang="en-US" b="1" dirty="0">
                <a:solidFill>
                  <a:srgbClr val="FF0000"/>
                </a:solidFill>
              </a:rPr>
              <a:t>name</a:t>
            </a:r>
            <a:r>
              <a:rPr lang="en-US" dirty="0"/>
              <a:t>     </a:t>
            </a:r>
            <a:r>
              <a:rPr lang="en-US" dirty="0" err="1"/>
              <a:t>vs</a:t>
            </a: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Is consistent! (</a:t>
            </a:r>
            <a:r>
              <a:rPr lang="en-US" b="1" dirty="0" err="1">
                <a:solidFill>
                  <a:srgbClr val="FF0000"/>
                </a:solidFill>
              </a:rPr>
              <a:t>newPrice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or  </a:t>
            </a:r>
            <a:r>
              <a:rPr lang="en-US" b="1" dirty="0" err="1">
                <a:solidFill>
                  <a:srgbClr val="FF0000"/>
                </a:solidFill>
              </a:rPr>
              <a:t>new_price</a:t>
            </a:r>
            <a:r>
              <a:rPr lang="en-US" dirty="0"/>
              <a:t>, pick one)</a:t>
            </a:r>
          </a:p>
          <a:p>
            <a:pPr lvl="1"/>
            <a:r>
              <a:rPr lang="en-US" dirty="0"/>
              <a:t>Observes conventions (start with lowercase letter)</a:t>
            </a:r>
          </a:p>
          <a:p>
            <a:pPr lvl="1"/>
            <a:r>
              <a:rPr lang="en-US" dirty="0"/>
              <a:t>Isn’t too long (try for no more than 15 characters)</a:t>
            </a:r>
          </a:p>
          <a:p>
            <a:endParaRPr lang="en-US" dirty="0"/>
          </a:p>
          <a:p>
            <a:r>
              <a:rPr lang="en-US" dirty="0"/>
              <a:t>Remember, case matters!!!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my_name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solidFill>
                  <a:srgbClr val="FF0000"/>
                </a:solidFill>
              </a:rPr>
              <a:t>my_nAme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NOT the same!!</a:t>
            </a:r>
          </a:p>
        </p:txBody>
      </p:sp>
    </p:spTree>
    <p:extLst>
      <p:ext uri="{BB962C8B-B14F-4D97-AF65-F5344CB8AC3E}">
        <p14:creationId xmlns:p14="http://schemas.microsoft.com/office/powerpoint/2010/main" val="305252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 Emptor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925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students find this class challenging</a:t>
            </a:r>
          </a:p>
          <a:p>
            <a:pPr lvl="1"/>
            <a:r>
              <a:rPr lang="en-US" dirty="0"/>
              <a:t>(We expect you to have no prior background)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important key to success: </a:t>
            </a:r>
            <a:r>
              <a:rPr lang="en-US" b="1" i="1" dirty="0"/>
              <a:t>be proactive</a:t>
            </a:r>
          </a:p>
          <a:p>
            <a:pPr lvl="1"/>
            <a:r>
              <a:rPr lang="en-US" b="1" dirty="0"/>
              <a:t>Actively</a:t>
            </a:r>
            <a:r>
              <a:rPr lang="en-US" dirty="0"/>
              <a:t> participate in class, labs, assignments</a:t>
            </a:r>
          </a:p>
          <a:p>
            <a:pPr lvl="1"/>
            <a:r>
              <a:rPr lang="en-US" dirty="0"/>
              <a:t>Get help when you don’t understand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advantage of all course resources!</a:t>
            </a:r>
          </a:p>
          <a:p>
            <a:pPr lvl="1"/>
            <a:r>
              <a:rPr lang="en-US" dirty="0"/>
              <a:t>Textbook, lectures, office hours, groups … </a:t>
            </a:r>
          </a:p>
          <a:p>
            <a:pPr lvl="1"/>
            <a:r>
              <a:rPr lang="en-US" dirty="0"/>
              <a:t>4 instructors, 45 AI/UIs – we want to help!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Calculating GPA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6256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GPA is your total number of credits divided by your total number of credit hours.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 can calculate</a:t>
            </a:r>
            <a:br>
              <a:rPr lang="en-US" dirty="0"/>
            </a:br>
            <a:r>
              <a:rPr lang="en-US" dirty="0"/>
              <a:t>this with a few</a:t>
            </a:r>
            <a:br>
              <a:rPr lang="en-US" dirty="0"/>
            </a:br>
            <a:r>
              <a:rPr lang="en-US" dirty="0"/>
              <a:t>variables and</a:t>
            </a:r>
            <a:br>
              <a:rPr lang="en-US" dirty="0"/>
            </a:br>
            <a:r>
              <a:rPr lang="en-US" dirty="0"/>
              <a:t>the division operator: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4" y="3048001"/>
            <a:ext cx="412432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4996165"/>
            <a:ext cx="41719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i="1" dirty="0"/>
              <a:t>What is being done here?</a:t>
            </a: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118872" indent="0" algn="ctr">
              <a:buNone/>
            </a:pPr>
            <a:r>
              <a:rPr lang="en-US" sz="4400" b="1" dirty="0">
                <a:solidFill>
                  <a:srgbClr val="FF0000"/>
                </a:solidFill>
                <a:latin typeface="Calibri"/>
                <a:cs typeface="Calibri"/>
              </a:rPr>
              <a:t>t = n * 60</a:t>
            </a:r>
          </a:p>
          <a:p>
            <a:pPr marL="118872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38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i="1" dirty="0"/>
              <a:t>One of our most important goals: </a:t>
            </a:r>
            <a:br>
              <a:rPr lang="en-US" dirty="0"/>
            </a:br>
            <a:r>
              <a:rPr lang="en-US" b="1" dirty="0"/>
              <a:t>Self-Documenting Code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This means your code is so legible, you can use only </a:t>
            </a:r>
            <a:r>
              <a:rPr lang="en-US" i="1" dirty="0"/>
              <a:t>minimal</a:t>
            </a:r>
            <a:r>
              <a:rPr lang="en-US" dirty="0"/>
              <a:t> comments.</a:t>
            </a:r>
          </a:p>
          <a:p>
            <a:pPr lvl="1"/>
            <a:r>
              <a:rPr lang="en-US" dirty="0"/>
              <a:t>Choosing good variable names is a key step!</a:t>
            </a:r>
          </a:p>
          <a:p>
            <a:pPr marL="0" indent="0">
              <a:buNone/>
            </a:pPr>
            <a:endParaRPr lang="en-US" dirty="0"/>
          </a:p>
          <a:p>
            <a:pPr marL="118872" indent="0" algn="ctr">
              <a:buNone/>
            </a:pP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time_in_min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 = </a:t>
            </a: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num_hours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 * 60</a:t>
            </a:r>
          </a:p>
          <a:p>
            <a:pPr marL="118872" indent="0" algn="ctr">
              <a:buNone/>
            </a:pPr>
            <a:endParaRPr lang="en-US" sz="2000" dirty="0"/>
          </a:p>
          <a:p>
            <a:pPr marL="118872" indent="0" algn="ctr">
              <a:buNone/>
            </a:pPr>
            <a:r>
              <a:rPr lang="en-US" sz="2000" dirty="0"/>
              <a:t>(The names make this step clear.)</a:t>
            </a:r>
          </a:p>
        </p:txBody>
      </p:sp>
    </p:spTree>
    <p:extLst>
      <p:ext uri="{BB962C8B-B14F-4D97-AF65-F5344CB8AC3E}">
        <p14:creationId xmlns:p14="http://schemas.microsoft.com/office/powerpoint/2010/main" val="381851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Age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800" dirty="0"/>
              <a:t>Use the Interactive Mode in IDLE to </a:t>
            </a:r>
            <a:r>
              <a:rPr lang="en-US" sz="3800" i="1" dirty="0"/>
              <a:t>prove</a:t>
            </a:r>
            <a:r>
              <a:rPr lang="en-US" sz="3800" dirty="0"/>
              <a:t> or </a:t>
            </a:r>
            <a:r>
              <a:rPr lang="en-US" sz="3800" i="1" dirty="0"/>
              <a:t>disprove</a:t>
            </a:r>
            <a:r>
              <a:rPr lang="en-US" sz="3800" dirty="0"/>
              <a:t> this statement:</a:t>
            </a:r>
          </a:p>
          <a:p>
            <a:pPr marL="118872" indent="0">
              <a:buNone/>
            </a:pPr>
            <a:endParaRPr lang="en-US" dirty="0"/>
          </a:p>
          <a:p>
            <a:pPr marL="118872" indent="0" algn="ctr">
              <a:lnSpc>
                <a:spcPct val="140000"/>
              </a:lnSpc>
              <a:buNone/>
            </a:pPr>
            <a:r>
              <a:rPr lang="en-US" sz="4100" b="1" dirty="0"/>
              <a:t>“The average age of the people in our group is at least 20.”</a:t>
            </a:r>
          </a:p>
          <a:p>
            <a:pPr marL="457200" lvl="1" indent="0">
              <a:buNone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HINT: How to compute an average:</a:t>
            </a:r>
          </a:p>
          <a:p>
            <a:pPr lvl="2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 the total, divide by the number of items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a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variable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total sum of the ages.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a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Boolean condition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show whether the statement is True or False for your group.</a:t>
            </a:r>
          </a:p>
          <a:p>
            <a:pPr marL="118872" indent="0" algn="ctr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064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Age (Answer)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assume the group includes 4 people and their ages are 18, 19, 20, 21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0000FF"/>
                </a:solidFill>
              </a:rPr>
              <a:t>This program shows the statement is </a:t>
            </a:r>
            <a:r>
              <a:rPr lang="en-US" sz="2400" b="1" i="1" dirty="0">
                <a:solidFill>
                  <a:srgbClr val="0000FF"/>
                </a:solidFill>
              </a:rPr>
              <a:t>False</a:t>
            </a:r>
            <a:r>
              <a:rPr lang="en-US" sz="2400" i="1" dirty="0">
                <a:solidFill>
                  <a:srgbClr val="0000FF"/>
                </a:solidFill>
              </a:rPr>
              <a:t> for this group!</a:t>
            </a:r>
          </a:p>
          <a:p>
            <a:pPr marL="118872" indent="0" algn="ctr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1" y="2973570"/>
            <a:ext cx="61436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35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Boolean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We'll often want to write more complicated Boolean Conditions.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</a:t>
            </a:r>
            <a:r>
              <a:rPr lang="en-US" u="sng" dirty="0"/>
              <a:t>For a computer security system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Display an error message if a user does </a:t>
            </a:r>
            <a:r>
              <a:rPr lang="en-US" dirty="0">
                <a:solidFill>
                  <a:srgbClr val="7030A0"/>
                </a:solidFill>
              </a:rPr>
              <a:t>NOT</a:t>
            </a:r>
            <a:r>
              <a:rPr lang="en-US" dirty="0"/>
              <a:t> enter their username</a:t>
            </a:r>
          </a:p>
          <a:p>
            <a:pPr lvl="1"/>
            <a:r>
              <a:rPr lang="en-US" dirty="0"/>
              <a:t>Allow user to log in if username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password are correct</a:t>
            </a:r>
          </a:p>
          <a:p>
            <a:pPr lvl="1"/>
            <a:r>
              <a:rPr lang="en-US" dirty="0"/>
              <a:t>Notify staff if a break-in is detected </a:t>
            </a:r>
            <a:r>
              <a:rPr lang="en-US" dirty="0">
                <a:solidFill>
                  <a:srgbClr val="7030A0"/>
                </a:solidFill>
              </a:rPr>
              <a:t>OR </a:t>
            </a:r>
            <a:r>
              <a:rPr lang="en-US" dirty="0"/>
              <a:t>if an incorrect password is entered 3 times</a:t>
            </a:r>
          </a:p>
        </p:txBody>
      </p:sp>
    </p:spTree>
    <p:extLst>
      <p:ext uri="{BB962C8B-B14F-4D97-AF65-F5344CB8AC3E}">
        <p14:creationId xmlns:p14="http://schemas.microsoft.com/office/powerpoint/2010/main" val="250714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</a:t>
            </a:r>
            <a:r>
              <a:rPr lang="en-US" dirty="0"/>
              <a:t> is a logical operator that reverses the value of any Boolean Condition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TAKE NOTE:</a:t>
            </a:r>
          </a:p>
          <a:p>
            <a:pPr marL="0" indent="0">
              <a:buNone/>
            </a:pPr>
            <a:r>
              <a:rPr lang="en-US" dirty="0"/>
              <a:t>The values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""</a:t>
            </a:r>
            <a:r>
              <a:rPr lang="en-US" dirty="0"/>
              <a:t>, and 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None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also considered </a:t>
            </a:r>
            <a:br>
              <a:rPr lang="en-US" dirty="0"/>
            </a:br>
            <a:r>
              <a:rPr lang="en-US" dirty="0"/>
              <a:t>to be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77" y="3397121"/>
            <a:ext cx="38766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536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and</a:t>
            </a:r>
            <a:r>
              <a:rPr lang="en-US" dirty="0"/>
              <a:t> is a logical operator that connects two Boolean Conditions. It’s </a:t>
            </a:r>
            <a:r>
              <a:rPr lang="en-US" b="1" dirty="0">
                <a:solidFill>
                  <a:srgbClr val="FF0000"/>
                </a:solidFill>
              </a:rPr>
              <a:t>True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if they are BOTH true, and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otherwise.</a:t>
            </a:r>
          </a:p>
          <a:p>
            <a:endParaRPr lang="en-US" dirty="0"/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sz="2400" dirty="0"/>
              <a:t>If I have the wrong username or the wrong password…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8" y="3370100"/>
            <a:ext cx="67151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015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or</a:t>
            </a:r>
            <a:r>
              <a:rPr lang="en-US" dirty="0"/>
              <a:t> is a logical operator that connects two Boolean Conditions. It’s true if either of them is true OR if they both are!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Question: Is this the way we use OR in English?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048001"/>
            <a:ext cx="50863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xor</a:t>
            </a:r>
            <a:r>
              <a:rPr lang="en-US" dirty="0"/>
              <a:t>, or exclusive or, is a common CS operator which behaves like the ‘or’ we know in English: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“It will rain tomorrow or it will not” </a:t>
            </a:r>
            <a:r>
              <a:rPr lang="en-US" dirty="0"/>
              <a:t>– Can both be true?</a:t>
            </a:r>
            <a:br>
              <a:rPr lang="en-US" dirty="0"/>
            </a:br>
            <a:endParaRPr lang="en-US" sz="1300" dirty="0"/>
          </a:p>
          <a:p>
            <a:pPr lvl="1"/>
            <a:r>
              <a:rPr lang="en-US" dirty="0">
                <a:solidFill>
                  <a:srgbClr val="7030A0"/>
                </a:solidFill>
              </a:rPr>
              <a:t>True </a:t>
            </a:r>
            <a:r>
              <a:rPr lang="en-US" dirty="0" err="1">
                <a:solidFill>
                  <a:srgbClr val="7030A0"/>
                </a:solidFill>
              </a:rPr>
              <a:t>xor</a:t>
            </a:r>
            <a:r>
              <a:rPr lang="en-US" dirty="0">
                <a:solidFill>
                  <a:srgbClr val="7030A0"/>
                </a:solidFill>
              </a:rPr>
              <a:t> True = False</a:t>
            </a:r>
          </a:p>
          <a:p>
            <a:pPr lvl="1"/>
            <a:r>
              <a:rPr lang="en-US" dirty="0"/>
              <a:t>False </a:t>
            </a:r>
            <a:r>
              <a:rPr lang="en-US" dirty="0" err="1"/>
              <a:t>xor</a:t>
            </a:r>
            <a:r>
              <a:rPr lang="en-US" dirty="0"/>
              <a:t> False = False</a:t>
            </a:r>
          </a:p>
          <a:p>
            <a:pPr lvl="1"/>
            <a:r>
              <a:rPr lang="en-US" dirty="0"/>
              <a:t>True </a:t>
            </a:r>
            <a:r>
              <a:rPr lang="en-US" dirty="0" err="1"/>
              <a:t>xor</a:t>
            </a:r>
            <a:r>
              <a:rPr lang="en-US" dirty="0"/>
              <a:t> False = True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Python doesn’t implement this as </a:t>
            </a:r>
            <a:r>
              <a:rPr lang="en-US" sz="2400" b="1" dirty="0" err="1"/>
              <a:t>xor</a:t>
            </a:r>
            <a:r>
              <a:rPr lang="en-US" sz="2400" dirty="0"/>
              <a:t>,  but you can do it like this:</a:t>
            </a:r>
          </a:p>
          <a:p>
            <a:pPr marL="118872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boolean_condition1 </a:t>
            </a:r>
            <a:r>
              <a:rPr lang="en-US" b="1" dirty="0">
                <a:solidFill>
                  <a:srgbClr val="7030A0"/>
                </a:solidFill>
              </a:rPr>
              <a:t>!=</a:t>
            </a:r>
            <a:r>
              <a:rPr lang="en-US" b="1" dirty="0">
                <a:solidFill>
                  <a:srgbClr val="FF0000"/>
                </a:solidFill>
              </a:rPr>
              <a:t> boolean_condition2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286068"/>
              </p:ext>
            </p:extLst>
          </p:nvPr>
        </p:nvGraphicFramePr>
        <p:xfrm>
          <a:off x="7054704" y="3120766"/>
          <a:ext cx="2819400" cy="184467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33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4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cs typeface="Times New Roman"/>
                        </a:rPr>
                        <a:t>q</a:t>
                      </a:r>
                      <a:endParaRPr lang="en-US" sz="1600" dirty="0"/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 </a:t>
                      </a:r>
                      <a:r>
                        <a:rPr lang="en-US" sz="1400" dirty="0">
                          <a:latin typeface="MS Gothic"/>
                          <a:ea typeface="MS Gothic"/>
                        </a:rPr>
                        <a:t>∨</a:t>
                      </a:r>
                      <a:r>
                        <a:rPr lang="en-US" sz="1600" dirty="0"/>
                        <a:t> q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 </a:t>
                      </a:r>
                      <a:r>
                        <a:rPr lang="en-US" sz="2400" b="1" dirty="0">
                          <a:latin typeface="MS Gothic"/>
                          <a:ea typeface="MS Gothic"/>
                        </a:rPr>
                        <a:t>⊕</a:t>
                      </a:r>
                      <a:r>
                        <a:rPr lang="en-US" sz="1600" dirty="0"/>
                        <a:t> q</a:t>
                      </a:r>
                    </a:p>
                  </a:txBody>
                  <a:tcPr marT="45733" marB="4573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5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</a:p>
                  </a:txBody>
                  <a:tcPr marT="45733" marB="4573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5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</a:p>
                  </a:txBody>
                  <a:tcPr marT="45733" marB="4573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5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</a:p>
                  </a:txBody>
                  <a:tcPr marT="45733" marB="45733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5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 marT="45733" marB="4573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 marT="45733" marB="45733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72200" y="32766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I201:</a:t>
            </a:r>
          </a:p>
        </p:txBody>
      </p:sp>
    </p:spTree>
    <p:extLst>
      <p:ext uri="{BB962C8B-B14F-4D97-AF65-F5344CB8AC3E}">
        <p14:creationId xmlns:p14="http://schemas.microsoft.com/office/powerpoint/2010/main" val="302342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Introducing Python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688747"/>
            <a:ext cx="8077200" cy="4788253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Developed by Guido van </a:t>
            </a:r>
            <a:r>
              <a:rPr lang="en-US" dirty="0" err="1"/>
              <a:t>Rossum</a:t>
            </a:r>
            <a:r>
              <a:rPr lang="en-US" dirty="0"/>
              <a:t> (BDFL)</a:t>
            </a:r>
          </a:p>
          <a:p>
            <a:pPr eaLnBrk="1" hangingPunct="1"/>
            <a:r>
              <a:rPr lang="en-US" dirty="0"/>
              <a:t>First released in 1991</a:t>
            </a:r>
          </a:p>
          <a:p>
            <a:pPr eaLnBrk="1" hangingPunct="1"/>
            <a:r>
              <a:rPr lang="en-US" dirty="0"/>
              <a:t>Named after?</a:t>
            </a:r>
            <a:endParaRPr lang="en-US" dirty="0">
              <a:ea typeface="ＭＳ Ｐゴシック" pitchFamily="-65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12" y="3339961"/>
            <a:ext cx="3137038" cy="3137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515" y="3852822"/>
            <a:ext cx="3878870" cy="2386997"/>
          </a:xfrm>
          <a:prstGeom prst="rect">
            <a:avLst/>
          </a:prstGeom>
        </p:spPr>
      </p:pic>
      <p:sp>
        <p:nvSpPr>
          <p:cNvPr id="2" name="&quot;No&quot; Symbol 1"/>
          <p:cNvSpPr/>
          <p:nvPr/>
        </p:nvSpPr>
        <p:spPr>
          <a:xfrm>
            <a:off x="2692755" y="3448049"/>
            <a:ext cx="3166630" cy="3028950"/>
          </a:xfrm>
          <a:prstGeom prst="noSmoking">
            <a:avLst>
              <a:gd name="adj" fmla="val 3964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2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variableA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    OR    </a:t>
            </a: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variableB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    AND    </a:t>
            </a: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variableC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If this ever comes up, this is the order of precedence, from most to least: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Or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Lesson – Use parenthesis!!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time_out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   or   (</a:t>
            </a: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correct_id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   and   </a:t>
            </a:r>
            <a:r>
              <a:rPr lang="en-US" b="1" dirty="0" err="1">
                <a:solidFill>
                  <a:srgbClr val="FF0000"/>
                </a:solidFill>
                <a:latin typeface="Calibri"/>
                <a:cs typeface="Calibri"/>
              </a:rPr>
              <a:t>correct_pw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51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 Number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the Interactive Mode of IDLE to find a number that is evenly divisible by </a:t>
            </a:r>
            <a:r>
              <a:rPr lang="en-US" b="1" dirty="0"/>
              <a:t>6</a:t>
            </a:r>
            <a:r>
              <a:rPr lang="en-US" dirty="0"/>
              <a:t> and </a:t>
            </a:r>
            <a:r>
              <a:rPr lang="en-US" b="1" dirty="0"/>
              <a:t>15</a:t>
            </a:r>
            <a:r>
              <a:rPr lang="en-US" dirty="0"/>
              <a:t>, but not evenly divisible by </a:t>
            </a:r>
            <a:r>
              <a:rPr lang="en-US" b="1" dirty="0"/>
              <a:t>9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 a compound Boolean condition to test this.</a:t>
            </a: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002060"/>
                </a:solidFill>
              </a:rPr>
              <a:t>HINT: We use the modulus operator to test for a number being evenly divisible by another number.</a:t>
            </a:r>
            <a:r>
              <a:rPr lang="en-US" i="1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95" y="3857626"/>
            <a:ext cx="46863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769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 Number (Answer)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90 ( 6 * 15) </a:t>
            </a:r>
            <a:br>
              <a:rPr lang="en-US" dirty="0"/>
            </a:br>
            <a:r>
              <a:rPr lang="en-US" dirty="0"/>
              <a:t>doesn’t pass</a:t>
            </a:r>
            <a:br>
              <a:rPr lang="en-US" dirty="0"/>
            </a:br>
            <a:r>
              <a:rPr lang="en-US" dirty="0"/>
              <a:t>the last test: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30 does!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615999"/>
            <a:ext cx="4648200" cy="2380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09" y="4151041"/>
            <a:ext cx="4686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9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981200" y="28027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182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I210 – Introduction to Programming </a:t>
            </a:r>
            <a:r>
              <a:rPr lang="en-US"/>
              <a:t>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3</a:t>
            </a:r>
          </a:p>
        </p:txBody>
      </p:sp>
    </p:spTree>
    <p:extLst>
      <p:ext uri="{BB962C8B-B14F-4D97-AF65-F5344CB8AC3E}">
        <p14:creationId xmlns:p14="http://schemas.microsoft.com/office/powerpoint/2010/main" val="3205734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802" y="1617523"/>
            <a:ext cx="77512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000" b="1" dirty="0">
                <a:latin typeface="Cambria"/>
                <a:cs typeface="Cambria"/>
              </a:rPr>
              <a:t>strings </a:t>
            </a:r>
            <a:r>
              <a:rPr lang="en-US" sz="3000" dirty="0">
                <a:latin typeface="Cambria"/>
                <a:cs typeface="Cambria"/>
              </a:rPr>
              <a:t>(and concatenation) </a:t>
            </a:r>
            <a:r>
              <a:rPr lang="en-US" sz="3000" i="1" dirty="0">
                <a:latin typeface="Cambria"/>
                <a:cs typeface="Cambria"/>
              </a:rPr>
              <a:t>– New data type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000" b="1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lang="en-US" sz="3000" b="1" dirty="0">
                <a:latin typeface="Cambria"/>
                <a:cs typeface="Cambria"/>
              </a:rPr>
              <a:t> operator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FF0000"/>
                </a:solidFill>
                <a:latin typeface="Cambria"/>
                <a:cs typeface="Cambria"/>
              </a:rPr>
              <a:t>len</a:t>
            </a:r>
            <a:r>
              <a:rPr lang="en-US" sz="3000" b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3000" b="1" dirty="0">
                <a:latin typeface="Cambria"/>
                <a:cs typeface="Cambria"/>
              </a:rPr>
              <a:t>function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000" b="1" dirty="0">
                <a:latin typeface="Cambria"/>
                <a:cs typeface="Cambria"/>
              </a:rPr>
              <a:t>indexing strings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000" b="1" dirty="0">
                <a:latin typeface="Cambria"/>
                <a:cs typeface="Cambria"/>
              </a:rPr>
              <a:t>lists </a:t>
            </a:r>
            <a:r>
              <a:rPr lang="en-US" sz="3000" dirty="0">
                <a:latin typeface="Cambria"/>
                <a:cs typeface="Cambria"/>
              </a:rPr>
              <a:t>(changing, deleting, min/max/sum, appending, removing, sorting)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000" b="1" dirty="0">
                <a:latin typeface="Cambria"/>
                <a:cs typeface="Cambria"/>
              </a:rPr>
              <a:t>methods </a:t>
            </a:r>
            <a:r>
              <a:rPr lang="en-US" sz="3000" b="1" i="1" dirty="0">
                <a:latin typeface="Cambria"/>
                <a:cs typeface="Cambria"/>
              </a:rPr>
              <a:t>versus</a:t>
            </a:r>
            <a:r>
              <a:rPr lang="en-US" sz="3000" b="1" dirty="0">
                <a:latin typeface="Cambria"/>
                <a:cs typeface="Cambria"/>
              </a:rPr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17245654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Strings: Using Quotes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81035"/>
            <a:ext cx="8229600" cy="510076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a typeface="ＭＳ Ｐゴシック" pitchFamily="34" charset="-128"/>
              </a:rPr>
              <a:t>Strings</a:t>
            </a:r>
            <a:r>
              <a:rPr lang="en-US" dirty="0">
                <a:ea typeface="ＭＳ Ｐゴシック" pitchFamily="34" charset="-128"/>
              </a:rPr>
              <a:t> (text values) in Python use quotes.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Either single quotes </a:t>
            </a:r>
            <a:r>
              <a:rPr lang="en-US" sz="3200" b="1" dirty="0">
                <a:solidFill>
                  <a:srgbClr val="FF0000"/>
                </a:solidFill>
                <a:ea typeface="ＭＳ Ｐゴシック" pitchFamily="34" charset="-128"/>
              </a:rPr>
              <a:t>'</a:t>
            </a:r>
            <a:r>
              <a:rPr lang="en-US" dirty="0">
                <a:ea typeface="ＭＳ Ｐゴシック" pitchFamily="34" charset="-128"/>
              </a:rPr>
              <a:t> or double quotes </a:t>
            </a:r>
            <a:r>
              <a:rPr lang="en-US" sz="3200" b="1" dirty="0">
                <a:solidFill>
                  <a:srgbClr val="FF0000"/>
                </a:solidFill>
                <a:ea typeface="ＭＳ Ｐゴシック" pitchFamily="34" charset="-128"/>
              </a:rPr>
              <a:t>"</a:t>
            </a:r>
            <a:r>
              <a:rPr lang="en-US" dirty="0">
                <a:ea typeface="ＭＳ Ｐゴシック" pitchFamily="34" charset="-128"/>
              </a:rPr>
              <a:t> work!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Start </a:t>
            </a:r>
            <a:r>
              <a:rPr lang="en-US" i="1" dirty="0">
                <a:ea typeface="ＭＳ Ｐゴシック" pitchFamily="34" charset="-128"/>
              </a:rPr>
              <a:t>and</a:t>
            </a:r>
            <a:r>
              <a:rPr lang="en-US" dirty="0">
                <a:ea typeface="ＭＳ Ｐゴシック" pitchFamily="34" charset="-128"/>
              </a:rPr>
              <a:t> end with the same quotes:</a:t>
            </a:r>
          </a:p>
          <a:p>
            <a:pPr marL="768096" lvl="2" indent="0">
              <a:buNone/>
            </a:pPr>
            <a:endParaRPr lang="en-US" b="1" dirty="0">
              <a:solidFill>
                <a:srgbClr val="FF0000"/>
              </a:solidFill>
              <a:latin typeface="Courier New" pitchFamily="49" charset="0"/>
              <a:ea typeface="ＭＳ Ｐゴシック" pitchFamily="34" charset="-128"/>
            </a:endParaRPr>
          </a:p>
          <a:p>
            <a:pPr marL="768096" lvl="2" indent="0">
              <a:buNone/>
            </a:pPr>
            <a:endParaRPr lang="en-US" b="1" dirty="0">
              <a:solidFill>
                <a:srgbClr val="FF0000"/>
              </a:solidFill>
              <a:latin typeface="Courier New" pitchFamily="49" charset="0"/>
              <a:ea typeface="ＭＳ Ｐゴシック" pitchFamily="34" charset="-128"/>
            </a:endParaRPr>
          </a:p>
          <a:p>
            <a:pPr marL="768096" lvl="2" indent="0">
              <a:buNone/>
            </a:pPr>
            <a:endParaRPr lang="en-US" b="1" dirty="0">
              <a:solidFill>
                <a:srgbClr val="FF0000"/>
              </a:solidFill>
              <a:latin typeface="Courier New" pitchFamily="49" charset="0"/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810001"/>
            <a:ext cx="5638800" cy="23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725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Strings: Using Quotes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1"/>
            <a:ext cx="8229600" cy="525779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ea typeface="ＭＳ Ｐゴシック" pitchFamily="34" charset="-128"/>
              </a:rPr>
              <a:t>Why choose one quote over the other?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If your string includes one type of quote 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(or apostrophe), use the other one:</a:t>
            </a: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sz="2400" i="1" dirty="0"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sz="2400" i="1" dirty="0">
                <a:ea typeface="ＭＳ Ｐゴシック" pitchFamily="34" charset="-128"/>
              </a:rPr>
              <a:t>IDLE defaults to single quotes, but I prefer </a:t>
            </a:r>
            <a:r>
              <a:rPr lang="en-US" sz="2400" b="1" i="1" dirty="0">
                <a:ea typeface="ＭＳ Ｐゴシック" pitchFamily="34" charset="-128"/>
              </a:rPr>
              <a:t>double quotes</a:t>
            </a: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069" y="3190705"/>
            <a:ext cx="510208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983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Strings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43679"/>
            <a:ext cx="8229600" cy="51381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a typeface="ＭＳ Ｐゴシック" pitchFamily="34" charset="-128"/>
              </a:rPr>
              <a:t>Strings can be stored in variables also:</a:t>
            </a:r>
          </a:p>
          <a:p>
            <a:pPr lvl="1"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902" y="2521102"/>
            <a:ext cx="5562600" cy="31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6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String Concatenating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ＭＳ Ｐゴシック" pitchFamily="34" charset="-128"/>
              </a:rPr>
              <a:t>Concatenation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en-US" dirty="0">
                <a:ea typeface="ＭＳ Ｐゴシック" pitchFamily="34" charset="-128"/>
                <a:cs typeface="Times New Roman" pitchFamily="18" charset="0"/>
              </a:rPr>
              <a:t>Joining together of two pieces to form a larger whole</a:t>
            </a:r>
            <a:endParaRPr lang="en-US" sz="2600" dirty="0">
              <a:ea typeface="ＭＳ Ｐゴシック" pitchFamily="34" charset="-128"/>
              <a:cs typeface="Times New Roman" pitchFamily="18" charset="0"/>
            </a:endParaRPr>
          </a:p>
          <a:p>
            <a:pPr lvl="1"/>
            <a:r>
              <a:rPr lang="en-US" dirty="0">
                <a:ea typeface="ＭＳ Ｐゴシック" pitchFamily="34" charset="-128"/>
                <a:cs typeface="Times New Roman" pitchFamily="18" charset="0"/>
              </a:rPr>
              <a:t>In Python, the string concatenation operator is also</a:t>
            </a:r>
            <a:r>
              <a:rPr lang="en-US" b="1" dirty="0"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+</a:t>
            </a:r>
            <a:endParaRPr lang="en-US" dirty="0">
              <a:ea typeface="ＭＳ Ｐゴシック" pitchFamily="34" charset="-128"/>
              <a:cs typeface="Times New Roman" pitchFamily="18" charset="0"/>
            </a:endParaRPr>
          </a:p>
          <a:p>
            <a:pPr eaLnBrk="1" hangingPunct="1"/>
            <a:endParaRPr lang="en-US" b="1" dirty="0">
              <a:solidFill>
                <a:srgbClr val="FF0000"/>
              </a:solidFill>
              <a:latin typeface="Courier New" pitchFamily="49" charset="0"/>
              <a:ea typeface="ＭＳ Ｐゴシック" pitchFamily="34" charset="-128"/>
              <a:cs typeface="Times New Roman" pitchFamily="18" charset="0"/>
            </a:endParaRPr>
          </a:p>
          <a:p>
            <a:pPr marL="118872" indent="0">
              <a:buNone/>
            </a:pPr>
            <a:endParaRPr lang="en-US" b="1" dirty="0">
              <a:solidFill>
                <a:srgbClr val="FF0000"/>
              </a:solidFill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lvl="2" eaLnBrk="1" hangingPunct="1">
              <a:buFontTx/>
              <a:buChar char="-"/>
            </a:pPr>
            <a:endParaRPr lang="en-US" dirty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eaLnBrk="1" hangingPunct="1"/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/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74" y="3288504"/>
            <a:ext cx="619807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11487"/>
          </a:xfrm>
        </p:spPr>
        <p:txBody>
          <a:bodyPr/>
          <a:lstStyle/>
          <a:p>
            <a:r>
              <a:rPr lang="en-US" dirty="0"/>
              <a:t>Runs everywhere – Platform independent!</a:t>
            </a:r>
          </a:p>
          <a:p>
            <a:pPr lvl="1"/>
            <a:r>
              <a:rPr lang="en-US" dirty="0"/>
              <a:t>PC, Mac, Linux, UNIX, smart devices</a:t>
            </a:r>
          </a:p>
          <a:p>
            <a:pPr lvl="1"/>
            <a:r>
              <a:rPr lang="en-US" dirty="0"/>
              <a:t>Only requirement is that python is installed</a:t>
            </a:r>
          </a:p>
          <a:p>
            <a:pPr lvl="1"/>
            <a:endParaRPr lang="en-US" dirty="0"/>
          </a:p>
          <a:p>
            <a:r>
              <a:rPr lang="en-US" dirty="0"/>
              <a:t>Easy to use, powerful!</a:t>
            </a:r>
          </a:p>
          <a:p>
            <a:endParaRPr lang="en-US" dirty="0"/>
          </a:p>
          <a:p>
            <a:r>
              <a:rPr lang="en-US" dirty="0"/>
              <a:t>Free and open-source!</a:t>
            </a:r>
          </a:p>
        </p:txBody>
      </p:sp>
    </p:spTree>
    <p:extLst>
      <p:ext uri="{BB962C8B-B14F-4D97-AF65-F5344CB8AC3E}">
        <p14:creationId xmlns:p14="http://schemas.microsoft.com/office/powerpoint/2010/main" val="282534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Repeating Strings 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229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ea typeface="ＭＳ Ｐゴシック" pitchFamily="34" charset="-128"/>
              </a:rPr>
              <a:t>The </a:t>
            </a:r>
            <a:r>
              <a:rPr lang="en-US" sz="3000" b="1" dirty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</a:rPr>
              <a:t>*</a:t>
            </a:r>
            <a:r>
              <a:rPr lang="en-US" sz="3000" dirty="0">
                <a:ea typeface="ＭＳ Ｐゴシック" pitchFamily="34" charset="-128"/>
              </a:rPr>
              <a:t> operator creates a new string by concatenating a string a specified number of times: </a:t>
            </a:r>
          </a:p>
          <a:p>
            <a:pPr eaLnBrk="1" hangingPunct="1"/>
            <a:endParaRPr lang="en-US" sz="3000" dirty="0"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i="1" dirty="0">
                <a:ea typeface="ＭＳ Ｐゴシック" pitchFamily="34" charset="-128"/>
              </a:rPr>
              <a:t>This will be useful later!</a:t>
            </a:r>
          </a:p>
          <a:p>
            <a:pPr eaLnBrk="1" hangingPunct="1"/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marL="118872" indent="0">
              <a:buNone/>
            </a:pPr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/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82" y="2597673"/>
            <a:ext cx="6953809" cy="30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28675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operator allows us to see if something is found in a collection of things.</a:t>
            </a:r>
          </a:p>
          <a:p>
            <a:r>
              <a:rPr lang="en-US" dirty="0"/>
              <a:t>We can test for a string being a </a:t>
            </a:r>
            <a:r>
              <a:rPr lang="en-US" b="1" dirty="0"/>
              <a:t>substring</a:t>
            </a:r>
            <a:r>
              <a:rPr lang="en-US" dirty="0"/>
              <a:t> of another string: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90" y="3663050"/>
            <a:ext cx="69151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216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function (short for </a:t>
            </a:r>
            <a:r>
              <a:rPr lang="en-US" b="1" dirty="0"/>
              <a:t>length</a:t>
            </a:r>
            <a:r>
              <a:rPr lang="en-US" dirty="0"/>
              <a:t>) counts the number of pieces in a collection.</a:t>
            </a:r>
          </a:p>
          <a:p>
            <a:r>
              <a:rPr lang="en-US" dirty="0"/>
              <a:t>A string is a collection of characters, so it tells us how many characters (including spaces) are in a string: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20" y="3962401"/>
            <a:ext cx="53487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03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strings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768201"/>
            <a:ext cx="8229600" cy="494348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word = "learn”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Each letter in a string has a numeric position called an </a:t>
            </a:r>
            <a:r>
              <a:rPr lang="en-US" b="1" dirty="0"/>
              <a:t>index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numbering starts at </a:t>
            </a:r>
            <a:r>
              <a:rPr lang="en-US" b="1" dirty="0">
                <a:solidFill>
                  <a:srgbClr val="00B050"/>
                </a:solidFill>
              </a:rPr>
              <a:t>0</a:t>
            </a:r>
            <a:r>
              <a:rPr lang="en-US" dirty="0"/>
              <a:t>, not </a:t>
            </a:r>
            <a:r>
              <a:rPr lang="en-US" b="1" dirty="0"/>
              <a:t>1</a:t>
            </a:r>
            <a:r>
              <a:rPr lang="en-US" dirty="0"/>
              <a:t>!!</a:t>
            </a:r>
          </a:p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873262"/>
              </p:ext>
            </p:extLst>
          </p:nvPr>
        </p:nvGraphicFramePr>
        <p:xfrm>
          <a:off x="2083796" y="2517576"/>
          <a:ext cx="807720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5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6841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strings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780653"/>
            <a:ext cx="8229600" cy="4918583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word = "learn"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We can refer to these by using </a:t>
            </a:r>
            <a:r>
              <a:rPr lang="en-US" b="1" dirty="0"/>
              <a:t>indexing</a:t>
            </a:r>
            <a:r>
              <a:rPr lang="en-US" dirty="0"/>
              <a:t>: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976040"/>
              </p:ext>
            </p:extLst>
          </p:nvPr>
        </p:nvGraphicFramePr>
        <p:xfrm>
          <a:off x="2083796" y="2525470"/>
          <a:ext cx="8077200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5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289" y="4625792"/>
            <a:ext cx="3476625" cy="1962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0794" y="5064448"/>
            <a:ext cx="2437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This is also called </a:t>
            </a:r>
            <a:r>
              <a:rPr lang="en-US" sz="2000" b="1" dirty="0">
                <a:solidFill>
                  <a:srgbClr val="002060"/>
                </a:solidFill>
              </a:rPr>
              <a:t>indexing into</a:t>
            </a:r>
            <a:r>
              <a:rPr lang="en-US" sz="2000" dirty="0">
                <a:solidFill>
                  <a:srgbClr val="002060"/>
                </a:solidFill>
              </a:rPr>
              <a:t> something.</a:t>
            </a:r>
          </a:p>
        </p:txBody>
      </p:sp>
    </p:spTree>
    <p:extLst>
      <p:ext uri="{BB962C8B-B14F-4D97-AF65-F5344CB8AC3E}">
        <p14:creationId xmlns:p14="http://schemas.microsoft.com/office/powerpoint/2010/main" val="22225492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855366"/>
            <a:ext cx="8915400" cy="4458271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Sometimes, we care more about the </a:t>
            </a:r>
            <a:r>
              <a:rPr lang="en-US" i="1" dirty="0"/>
              <a:t>end of a string</a:t>
            </a:r>
            <a:r>
              <a:rPr lang="en-US" dirty="0"/>
              <a:t>.</a:t>
            </a:r>
          </a:p>
          <a:p>
            <a:r>
              <a:rPr lang="en-US" dirty="0"/>
              <a:t>We can use </a:t>
            </a:r>
            <a:r>
              <a:rPr lang="en-US" b="1" dirty="0"/>
              <a:t>negative indexing </a:t>
            </a:r>
            <a:r>
              <a:rPr lang="en-US" dirty="0"/>
              <a:t>to quickly refer to the characters in a string, starting at the end: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69895"/>
              </p:ext>
            </p:extLst>
          </p:nvPr>
        </p:nvGraphicFramePr>
        <p:xfrm>
          <a:off x="2041961" y="1573808"/>
          <a:ext cx="807720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5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736" y="4546723"/>
            <a:ext cx="32956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39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Calibri"/>
                <a:cs typeface="Calibri"/>
              </a:rPr>
              <a:t>message = "I like Python."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b="1" dirty="0"/>
              <a:t>What are the values of the following?</a:t>
            </a:r>
          </a:p>
          <a:p>
            <a:pPr marL="0" indent="0">
              <a:buNone/>
            </a:pPr>
            <a:r>
              <a:rPr lang="en-US" sz="2000" i="1" dirty="0"/>
              <a:t>Discuss this with your group FIRST, then see if you’re right by using IDLE.</a:t>
            </a:r>
            <a:endParaRPr lang="en-US" sz="2000" dirty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message[0]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message[-10]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message[13]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message[-13]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message[0] != message[-5]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(message[3] == "</a:t>
            </a:r>
            <a:r>
              <a:rPr lang="en-US" b="1" dirty="0" err="1">
                <a:solidFill>
                  <a:srgbClr val="3366FF"/>
                </a:solidFill>
                <a:latin typeface="Calibri"/>
                <a:cs typeface="Calibri"/>
              </a:rPr>
              <a:t>i</a:t>
            </a:r>
            <a:r>
              <a:rPr lang="en-US" b="1" dirty="0">
                <a:solidFill>
                  <a:srgbClr val="3366FF"/>
                </a:solidFill>
                <a:latin typeface="Calibri"/>
                <a:cs typeface="Calibri"/>
              </a:rPr>
              <a:t>") and (message[13] != ". ")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48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(Answer)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19281"/>
              </p:ext>
            </p:extLst>
          </p:nvPr>
        </p:nvGraphicFramePr>
        <p:xfrm>
          <a:off x="1628506" y="1534895"/>
          <a:ext cx="8963290" cy="1188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4023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FF0000"/>
                          </a:solidFill>
                        </a:rPr>
                        <a:t>i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4" y="3016730"/>
            <a:ext cx="60293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715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68583"/>
            <a:ext cx="8229600" cy="473221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&gt;&gt;&gt; </a:t>
            </a:r>
            <a:r>
              <a:rPr lang="en-US" b="1" i="1" dirty="0" err="1">
                <a:solidFill>
                  <a:srgbClr val="3366FF"/>
                </a:solidFill>
                <a:latin typeface="Calibri"/>
                <a:cs typeface="Calibri"/>
              </a:rPr>
              <a:t>len</a:t>
            </a:r>
            <a:r>
              <a:rPr lang="en-US" b="1" i="1" dirty="0">
                <a:solidFill>
                  <a:srgbClr val="3366FF"/>
                </a:solidFill>
                <a:latin typeface="Calibri"/>
                <a:cs typeface="Calibri"/>
              </a:rPr>
              <a:t>( "I like Python." )</a:t>
            </a:r>
          </a:p>
          <a:p>
            <a:pPr>
              <a:buNone/>
            </a:pP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14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FF0000"/>
                </a:solidFill>
              </a:rPr>
            </a:br>
            <a:r>
              <a:rPr lang="en-US" dirty="0"/>
              <a:t>Remember, </a:t>
            </a:r>
            <a:r>
              <a:rPr lang="en-US" b="1" dirty="0" err="1">
                <a:solidFill>
                  <a:srgbClr val="3366FF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counts 1 character as 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length</a:t>
            </a:r>
            <a:r>
              <a:rPr lang="en-US" dirty="0"/>
              <a:t> 1, but the </a:t>
            </a:r>
            <a:r>
              <a:rPr lang="en-US" dirty="0">
                <a:solidFill>
                  <a:srgbClr val="00B050"/>
                </a:solidFill>
              </a:rPr>
              <a:t>index</a:t>
            </a:r>
            <a:r>
              <a:rPr lang="en-US" dirty="0"/>
              <a:t> to that position is 0.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727" y="4410077"/>
            <a:ext cx="50863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90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you’re ever unsure what kind of data you have, you can use the </a:t>
            </a:r>
            <a:r>
              <a:rPr lang="en-US" b="1" dirty="0">
                <a:solidFill>
                  <a:srgbClr val="FF0000"/>
                </a:solidFill>
              </a:rPr>
              <a:t>type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function: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22" y="2900349"/>
            <a:ext cx="4914083" cy="37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{454BAD4E-2137-CF49-BB11-6B05A2F5A667}tf10001122</Template>
  <TotalTime>31</TotalTime>
  <Words>7698</Words>
  <Application>Microsoft Macintosh PowerPoint</Application>
  <PresentationFormat>Widescreen</PresentationFormat>
  <Paragraphs>1822</Paragraphs>
  <Slides>255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255</vt:i4>
      </vt:variant>
    </vt:vector>
  </HeadingPairs>
  <TitlesOfParts>
    <vt:vector size="267" baseType="lpstr">
      <vt:lpstr>MS Gothic</vt:lpstr>
      <vt:lpstr>ＭＳ Ｐゴシック</vt:lpstr>
      <vt:lpstr>Arial</vt:lpstr>
      <vt:lpstr>Calibri</vt:lpstr>
      <vt:lpstr>Calibri Light</vt:lpstr>
      <vt:lpstr>Cambria</vt:lpstr>
      <vt:lpstr>Corbel</vt:lpstr>
      <vt:lpstr>Courier New</vt:lpstr>
      <vt:lpstr>Times New Roman</vt:lpstr>
      <vt:lpstr>Wingdings</vt:lpstr>
      <vt:lpstr>Wingdings 2</vt:lpstr>
      <vt:lpstr>Office Theme</vt:lpstr>
      <vt:lpstr>PowerPoint Presentation</vt:lpstr>
      <vt:lpstr>I210 – Introduction to Programming with Python</vt:lpstr>
      <vt:lpstr>Why learn to program?</vt:lpstr>
      <vt:lpstr>But I Don’t Want to Be a Programmer!</vt:lpstr>
      <vt:lpstr>Programming involves…</vt:lpstr>
      <vt:lpstr>Learning Languages</vt:lpstr>
      <vt:lpstr>Caveat Emptor</vt:lpstr>
      <vt:lpstr>Introducing Python</vt:lpstr>
      <vt:lpstr>Why Python?</vt:lpstr>
      <vt:lpstr>Python Is Easy to Use</vt:lpstr>
      <vt:lpstr>Python Is Easy to Use (continued)</vt:lpstr>
      <vt:lpstr>Python Is Easy to Use (continued)</vt:lpstr>
      <vt:lpstr>So is Python the BEST Language?</vt:lpstr>
      <vt:lpstr>Computer program</vt:lpstr>
      <vt:lpstr>Algorithm</vt:lpstr>
      <vt:lpstr>Group Work</vt:lpstr>
      <vt:lpstr>Group Work</vt:lpstr>
      <vt:lpstr>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Done!</vt:lpstr>
      <vt:lpstr>Group Work: Peg Puzzle 2</vt:lpstr>
      <vt:lpstr>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Done!</vt:lpstr>
      <vt:lpstr>Peg Puzzle Solution</vt:lpstr>
      <vt:lpstr>Group Work: Peg Puzzle</vt:lpstr>
      <vt:lpstr>Group Work: Peg Puzzle</vt:lpstr>
      <vt:lpstr>Group Work: Peg Puzzle</vt:lpstr>
      <vt:lpstr>Interpreted Language</vt:lpstr>
      <vt:lpstr>Introducing IDLE</vt:lpstr>
      <vt:lpstr>Jargon</vt:lpstr>
      <vt:lpstr>Jargon</vt:lpstr>
      <vt:lpstr>Jargon</vt:lpstr>
      <vt:lpstr>Bugs! You will get lots of them!</vt:lpstr>
      <vt:lpstr>Problems</vt:lpstr>
      <vt:lpstr>I210 – Introduction to Programming with Python</vt:lpstr>
      <vt:lpstr>IDLE: Interactive Mode</vt:lpstr>
      <vt:lpstr>Working with Numbers</vt:lpstr>
      <vt:lpstr>Mathematical Operators</vt:lpstr>
      <vt:lpstr>Modulus</vt:lpstr>
      <vt:lpstr>Functions</vt:lpstr>
      <vt:lpstr>Functions</vt:lpstr>
      <vt:lpstr>float() and int() functions</vt:lpstr>
      <vt:lpstr>Boolean Values</vt:lpstr>
      <vt:lpstr>Boolean Comparison Operators</vt:lpstr>
      <vt:lpstr>Variables</vt:lpstr>
      <vt:lpstr>Variables</vt:lpstr>
      <vt:lpstr>Variables</vt:lpstr>
      <vt:lpstr>Variable Definitions</vt:lpstr>
      <vt:lpstr>Naming Variables</vt:lpstr>
      <vt:lpstr>Naming Variables</vt:lpstr>
      <vt:lpstr>Example - Calculating GPA</vt:lpstr>
      <vt:lpstr>Problem</vt:lpstr>
      <vt:lpstr>Goal</vt:lpstr>
      <vt:lpstr>Average Age (Group Work)</vt:lpstr>
      <vt:lpstr>Average Age (Answer)</vt:lpstr>
      <vt:lpstr>Compound Boolean Conditions</vt:lpstr>
      <vt:lpstr>NOT</vt:lpstr>
      <vt:lpstr>AND</vt:lpstr>
      <vt:lpstr>OR</vt:lpstr>
      <vt:lpstr>XOR</vt:lpstr>
      <vt:lpstr>Precedence</vt:lpstr>
      <vt:lpstr>Find a Number (Group Work)</vt:lpstr>
      <vt:lpstr>Find a Number (Answer)</vt:lpstr>
      <vt:lpstr>PowerPoint Presentation</vt:lpstr>
      <vt:lpstr>I210 – Introduction to Programming with Python</vt:lpstr>
      <vt:lpstr>Today</vt:lpstr>
      <vt:lpstr>Strings: Using Quotes</vt:lpstr>
      <vt:lpstr>Strings: Using Quotes</vt:lpstr>
      <vt:lpstr>Strings</vt:lpstr>
      <vt:lpstr>String Concatenating</vt:lpstr>
      <vt:lpstr>Repeating Strings </vt:lpstr>
      <vt:lpstr>in operator</vt:lpstr>
      <vt:lpstr>len function</vt:lpstr>
      <vt:lpstr>Indexing strings</vt:lpstr>
      <vt:lpstr>Indexing strings</vt:lpstr>
      <vt:lpstr>Negative Indexing</vt:lpstr>
      <vt:lpstr>Indexing (Group Work)</vt:lpstr>
      <vt:lpstr>Indexing (Answer)</vt:lpstr>
      <vt:lpstr>len()</vt:lpstr>
      <vt:lpstr>The type function</vt:lpstr>
      <vt:lpstr>2 More Types of Errors</vt:lpstr>
      <vt:lpstr>Index Puzzle (Group Work)</vt:lpstr>
      <vt:lpstr>Index Puzzle (Solution 1)</vt:lpstr>
      <vt:lpstr>Index Puzzle (Solution 2)</vt:lpstr>
      <vt:lpstr>Understanding Sequences</vt:lpstr>
      <vt:lpstr>Lists - Creating</vt:lpstr>
      <vt:lpstr>Augmented Assignment Operators</vt:lpstr>
      <vt:lpstr>Lists – Concatenating (adding)</vt:lpstr>
      <vt:lpstr>Lists – Changing Elements</vt:lpstr>
      <vt:lpstr>Lists – Deleting Elements</vt:lpstr>
      <vt:lpstr>Lists – min, max, sum</vt:lpstr>
      <vt:lpstr>Lists – min, max, sum</vt:lpstr>
      <vt:lpstr>Functions and Methods</vt:lpstr>
      <vt:lpstr>Methods vs Functions</vt:lpstr>
      <vt:lpstr>Lists – Appending and Removing</vt:lpstr>
      <vt:lpstr>Lists - Sorting</vt:lpstr>
      <vt:lpstr>Lists - Sorting</vt:lpstr>
      <vt:lpstr>Lists - Reverse</vt:lpstr>
      <vt:lpstr>List of Names (Group Work)</vt:lpstr>
      <vt:lpstr>List of Names (Solution)</vt:lpstr>
      <vt:lpstr>PowerPoint Presentation</vt:lpstr>
      <vt:lpstr>I210 – Introduction to Programming with Python</vt:lpstr>
      <vt:lpstr>Today</vt:lpstr>
      <vt:lpstr>Lists – Count and Index</vt:lpstr>
      <vt:lpstr>Lists – Inserting and Popping</vt:lpstr>
      <vt:lpstr>Immutable vs Mutable Sequences</vt:lpstr>
      <vt:lpstr>Tuples</vt:lpstr>
      <vt:lpstr>Tuples</vt:lpstr>
      <vt:lpstr>Tuples</vt:lpstr>
      <vt:lpstr>Tuples</vt:lpstr>
      <vt:lpstr>Tuples</vt:lpstr>
      <vt:lpstr>The tuple() and list() Functions</vt:lpstr>
      <vt:lpstr>.join</vt:lpstr>
      <vt:lpstr>Tuples vs. Lists – Why have both?</vt:lpstr>
      <vt:lpstr>Sorted Names (Group Work)</vt:lpstr>
      <vt:lpstr>Sorted Names (Solution 1 &amp; 2)</vt:lpstr>
      <vt:lpstr>Shared References</vt:lpstr>
      <vt:lpstr>Shared References</vt:lpstr>
      <vt:lpstr>Shared References</vt:lpstr>
      <vt:lpstr>The .copy() Method</vt:lpstr>
      <vt:lpstr>Modules</vt:lpstr>
      <vt:lpstr>Using Modules</vt:lpstr>
      <vt:lpstr>What’s in a Module?</vt:lpstr>
      <vt:lpstr>What’s in a Module?</vt:lpstr>
      <vt:lpstr>Volume (Example)</vt:lpstr>
      <vt:lpstr>Surface Area 1 (Group Work)</vt:lpstr>
      <vt:lpstr>Surface Area 1 (Group Work)</vt:lpstr>
      <vt:lpstr>Script Mode</vt:lpstr>
      <vt:lpstr>Script Mode and HW</vt:lpstr>
      <vt:lpstr>The print() Function</vt:lpstr>
      <vt:lpstr>The input() Function</vt:lpstr>
      <vt:lpstr>The input() Function</vt:lpstr>
      <vt:lpstr>Using Data From the User</vt:lpstr>
      <vt:lpstr>Using Data From the User</vt:lpstr>
      <vt:lpstr>Using Data From the User</vt:lpstr>
      <vt:lpstr>Surface Area 2 (Group Work)</vt:lpstr>
      <vt:lpstr>Surface Area 2 (Solution 1)</vt:lpstr>
      <vt:lpstr>Comments</vt:lpstr>
      <vt:lpstr>Surface Area 2 (Solution with Comments)</vt:lpstr>
      <vt:lpstr>PowerPoint Presentation</vt:lpstr>
      <vt:lpstr>I210 – Introduction to Programming with Python</vt:lpstr>
      <vt:lpstr>Today</vt:lpstr>
      <vt:lpstr>Script Mode and HW</vt:lpstr>
      <vt:lpstr>print() with commas</vt:lpstr>
      <vt:lpstr>Seconds Per Day (Version 2)</vt:lpstr>
      <vt:lpstr>Style Tip – Variable Use</vt:lpstr>
      <vt:lpstr>The eval() function</vt:lpstr>
      <vt:lpstr>A Runtime Error Waiting to Happen</vt:lpstr>
      <vt:lpstr>Always Watch Out for Zero Division!</vt:lpstr>
      <vt:lpstr>Temperatures (Group Work)</vt:lpstr>
      <vt:lpstr>Temperatures (Solution)</vt:lpstr>
      <vt:lpstr>Short Greeting Program</vt:lpstr>
      <vt:lpstr>Branching</vt:lpstr>
      <vt:lpstr>If statement</vt:lpstr>
      <vt:lpstr>If statement</vt:lpstr>
      <vt:lpstr>Branching – if and else</vt:lpstr>
      <vt:lpstr>Branching - if and else</vt:lpstr>
      <vt:lpstr>ATM Program</vt:lpstr>
      <vt:lpstr>Temperatures 2 (Group Work)</vt:lpstr>
      <vt:lpstr>Temperatures 2 (Solution 1)</vt:lpstr>
      <vt:lpstr>Temperatures 2 (Solution w/ BONUS v1)</vt:lpstr>
      <vt:lpstr>Temperatures 2 (Solution w/ BONUS v2)</vt:lpstr>
      <vt:lpstr>Indentation and Code Blocks</vt:lpstr>
      <vt:lpstr>Treating Values as Conditions</vt:lpstr>
      <vt:lpstr>Branching</vt:lpstr>
      <vt:lpstr>If, elif, and else statements</vt:lpstr>
      <vt:lpstr>Voting Program</vt:lpstr>
      <vt:lpstr>If / elif / else  structures</vt:lpstr>
      <vt:lpstr>Odd or Even (Group Work)</vt:lpstr>
      <vt:lpstr>Odd or Even (Solution 1)</vt:lpstr>
      <vt:lpstr>Odd or Even (Solution 2)</vt:lpstr>
      <vt:lpstr>PowerPoint Presentation</vt:lpstr>
      <vt:lpstr>I210 – Introduction to Programming with Python</vt:lpstr>
      <vt:lpstr>Today</vt:lpstr>
      <vt:lpstr>Quiz Advice</vt:lpstr>
      <vt:lpstr>Quiz Advice</vt:lpstr>
      <vt:lpstr>Quiz 2 – Common Mistake</vt:lpstr>
      <vt:lpstr>Program Planning (Algorithms)</vt:lpstr>
      <vt:lpstr>Remember This?</vt:lpstr>
      <vt:lpstr>For loops and sequences</vt:lpstr>
      <vt:lpstr>For loops and sequences</vt:lpstr>
      <vt:lpstr>For loops, strings, in</vt:lpstr>
      <vt:lpstr>For loops, strings, in</vt:lpstr>
      <vt:lpstr>Letter Counter (Group Work) *</vt:lpstr>
      <vt:lpstr>Letter Counter (Algorithm)</vt:lpstr>
      <vt:lpstr>Letter Counter (Solution)</vt:lpstr>
      <vt:lpstr>Letter Counter (With Method)</vt:lpstr>
      <vt:lpstr>The range() function</vt:lpstr>
      <vt:lpstr>range() and len()</vt:lpstr>
      <vt:lpstr>Single Letter Variables</vt:lpstr>
      <vt:lpstr>Index Numbers and For Loops</vt:lpstr>
      <vt:lpstr>Index Numbers and For Loops</vt:lpstr>
      <vt:lpstr>Index Numbers and For Loops</vt:lpstr>
      <vt:lpstr>The 2 types of for loop</vt:lpstr>
      <vt:lpstr>Letter Counter v2 (Group Work) *</vt:lpstr>
      <vt:lpstr>Letter Counter v2 (Algorithm)</vt:lpstr>
      <vt:lpstr>Letter Counter v2 (Solution 1)</vt:lpstr>
      <vt:lpstr>Letter Counter v2 (Solution 2)</vt:lpstr>
      <vt:lpstr>Disemvoweler (Group Work) *</vt:lpstr>
      <vt:lpstr>Disemvoweler (Algorithm)</vt:lpstr>
      <vt:lpstr>Disemvoweler (Solution)</vt:lpstr>
      <vt:lpstr>PowerPoint Presentation</vt:lpstr>
      <vt:lpstr>I210 – Introduction to Programming with Python</vt:lpstr>
      <vt:lpstr>Today</vt:lpstr>
      <vt:lpstr>Functions</vt:lpstr>
      <vt:lpstr>Why write your own functions?</vt:lpstr>
      <vt:lpstr>A function is like a machine…</vt:lpstr>
      <vt:lpstr>A function is like a machine…</vt:lpstr>
      <vt:lpstr>Function Metaphor</vt:lpstr>
      <vt:lpstr>Function Components</vt:lpstr>
      <vt:lpstr>Functions</vt:lpstr>
      <vt:lpstr>Functions</vt:lpstr>
      <vt:lpstr>Outline for a Python Program</vt:lpstr>
      <vt:lpstr>Functions</vt:lpstr>
      <vt:lpstr>Functions</vt:lpstr>
      <vt:lpstr>Writing a Function</vt:lpstr>
      <vt:lpstr>Functions</vt:lpstr>
      <vt:lpstr>Functions</vt:lpstr>
      <vt:lpstr>Function example</vt:lpstr>
      <vt:lpstr>Functions</vt:lpstr>
      <vt:lpstr>Common confusion: print vs return</vt:lpstr>
      <vt:lpstr>Return</vt:lpstr>
      <vt:lpstr>Return Values</vt:lpstr>
      <vt:lpstr>Multiple Return Values</vt:lpstr>
      <vt:lpstr>Encapsulation / Local variables</vt:lpstr>
      <vt:lpstr>PowerPoint Presentation</vt:lpstr>
      <vt:lpstr>I210 – Introduction to Programming with Python</vt:lpstr>
      <vt:lpstr>Today</vt:lpstr>
      <vt:lpstr>Lab Practical</vt:lpstr>
      <vt:lpstr>Recommendations</vt:lpstr>
      <vt:lpstr>Topics we've seen… </vt:lpstr>
      <vt:lpstr>Problems</vt:lpstr>
      <vt:lpstr>Debugging (Group Work)</vt:lpstr>
      <vt:lpstr>Stars (Group Work) *</vt:lpstr>
      <vt:lpstr>Card Hand (Group Work)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Ravi, Sreeti</dc:creator>
  <cp:lastModifiedBy>Ravi, Sreeti</cp:lastModifiedBy>
  <cp:revision>2</cp:revision>
  <dcterms:created xsi:type="dcterms:W3CDTF">2018-09-19T13:25:23Z</dcterms:created>
  <dcterms:modified xsi:type="dcterms:W3CDTF">2018-09-19T13:56:24Z</dcterms:modified>
</cp:coreProperties>
</file>